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sldIdLst>
    <p:sldId id="259" r:id="rId5"/>
    <p:sldId id="266" r:id="rId6"/>
    <p:sldId id="272" r:id="rId7"/>
    <p:sldId id="271" r:id="rId8"/>
    <p:sldId id="273" r:id="rId9"/>
    <p:sldId id="267" r:id="rId10"/>
    <p:sldId id="320" r:id="rId11"/>
    <p:sldId id="350" r:id="rId12"/>
    <p:sldId id="321" r:id="rId13"/>
    <p:sldId id="340" r:id="rId14"/>
    <p:sldId id="339" r:id="rId15"/>
    <p:sldId id="338" r:id="rId16"/>
    <p:sldId id="351" r:id="rId17"/>
    <p:sldId id="344" r:id="rId18"/>
    <p:sldId id="345" r:id="rId19"/>
    <p:sldId id="348" r:id="rId20"/>
    <p:sldId id="353" r:id="rId21"/>
    <p:sldId id="323" r:id="rId22"/>
    <p:sldId id="347" r:id="rId23"/>
    <p:sldId id="269" r:id="rId24"/>
    <p:sldId id="265" r:id="rId25"/>
    <p:sldId id="349" r:id="rId26"/>
    <p:sldId id="286" r:id="rId27"/>
  </p:sldIdLst>
  <p:sldSz cx="9144000" cy="5143500" type="screen16x9"/>
  <p:notesSz cx="6858000" cy="9144000"/>
  <p:defaultTextStyle>
    <a:defPPr>
      <a:defRPr lang="nn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99">
          <p15:clr>
            <a:srgbClr val="A4A3A4"/>
          </p15:clr>
        </p15:guide>
        <p15:guide id="2" pos="4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2C2C"/>
    <a:srgbClr val="2085A3"/>
    <a:srgbClr val="F7901E"/>
    <a:srgbClr val="DF4D69"/>
    <a:srgbClr val="FFFFFF"/>
    <a:srgbClr val="EA4E64"/>
    <a:srgbClr val="88BCD1"/>
    <a:srgbClr val="3C3C3B"/>
    <a:srgbClr val="516E84"/>
    <a:srgbClr val="526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67914" autoAdjust="0"/>
  </p:normalViewPr>
  <p:slideViewPr>
    <p:cSldViewPr snapToGrid="0" snapToObjects="1">
      <p:cViewPr varScale="1">
        <p:scale>
          <a:sx n="90" d="100"/>
          <a:sy n="90" d="100"/>
        </p:scale>
        <p:origin x="978" y="72"/>
      </p:cViewPr>
      <p:guideLst>
        <p:guide orient="horz" pos="2899"/>
        <p:guide pos="49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46B8C-7297-4F44-9267-B2DFBC1239AF}" type="datetimeFigureOut">
              <a:rPr lang="nb-NO" smtClean="0"/>
              <a:t>05.04.2017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8EF92-CA7C-41FE-B13B-895579E2830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5922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85663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74470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9479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7948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noProof="0" dirty="0" smtClean="0"/>
          </a:p>
          <a:p>
            <a:endParaRPr lang="en-GB" baseline="0" noProof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8295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4658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 attending the seminar on open access publishing, the PhD students had a quite clear idea of what open access is, but tend to think mostly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through publisher.  They were less familiar with open repositories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self-archiving.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b-NO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baseline="0" dirty="0" err="1" smtClean="0"/>
              <a:t>We</a:t>
            </a:r>
            <a:r>
              <a:rPr lang="nb-NO" baseline="0" dirty="0" smtClean="0"/>
              <a:t> have </a:t>
            </a:r>
            <a:r>
              <a:rPr lang="nb-NO" baseline="0" dirty="0" err="1" smtClean="0"/>
              <a:t>discussed</a:t>
            </a:r>
            <a:r>
              <a:rPr lang="nb-NO" baseline="0" dirty="0" smtClean="0"/>
              <a:t> </a:t>
            </a:r>
            <a:r>
              <a:rPr lang="nb-NO" baseline="0" dirty="0" err="1" smtClean="0"/>
              <a:t>prestige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with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PhD</a:t>
            </a:r>
            <a:r>
              <a:rPr lang="nb-NO" baseline="0" dirty="0" smtClean="0"/>
              <a:t> students and </a:t>
            </a:r>
            <a:r>
              <a:rPr lang="nb-NO" baseline="0" dirty="0" err="1" smtClean="0"/>
              <a:t>how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this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affects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open</a:t>
            </a:r>
            <a:r>
              <a:rPr lang="nb-NO" baseline="0" dirty="0" smtClean="0"/>
              <a:t> science. </a:t>
            </a:r>
            <a:r>
              <a:rPr lang="nb-NO" baseline="0" dirty="0" err="1" smtClean="0"/>
              <a:t>When</a:t>
            </a:r>
            <a:r>
              <a:rPr lang="nb-NO" baseline="0" dirty="0" smtClean="0"/>
              <a:t> it </a:t>
            </a:r>
            <a:r>
              <a:rPr lang="nb-NO" baseline="0" dirty="0" err="1" smtClean="0"/>
              <a:t>comes</a:t>
            </a:r>
            <a:r>
              <a:rPr lang="nb-NO" baseline="0" dirty="0" smtClean="0"/>
              <a:t> to </a:t>
            </a:r>
            <a:r>
              <a:rPr lang="nb-NO" baseline="0" dirty="0" err="1" smtClean="0"/>
              <a:t>publishing</a:t>
            </a:r>
            <a:r>
              <a:rPr lang="nb-NO" baseline="0" dirty="0" smtClean="0"/>
              <a:t> </a:t>
            </a:r>
            <a:r>
              <a:rPr lang="nb-NO" baseline="0" dirty="0" err="1" smtClean="0"/>
              <a:t>articles</a:t>
            </a:r>
            <a:r>
              <a:rPr lang="nb-NO" baseline="0" dirty="0" smtClean="0"/>
              <a:t>, </a:t>
            </a:r>
            <a:r>
              <a:rPr lang="nb-NO" baseline="0" dirty="0" err="1" smtClean="0"/>
              <a:t>we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cannot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avoid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that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impact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factor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influence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choice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of</a:t>
            </a:r>
            <a:r>
              <a:rPr lang="nb-NO" baseline="0" dirty="0" smtClean="0"/>
              <a:t> </a:t>
            </a:r>
            <a:r>
              <a:rPr lang="nb-NO" baseline="0" dirty="0" err="1" smtClean="0"/>
              <a:t>publisher</a:t>
            </a:r>
            <a:r>
              <a:rPr lang="nb-NO" baseline="0" dirty="0" smtClean="0"/>
              <a:t>. </a:t>
            </a: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 the seminar, 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hey already knew that IF is not necessarily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good measure of quality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but most thought that IF is important for prestige.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baseline="0" dirty="0" smtClean="0"/>
              <a:t>During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seminar,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participants</a:t>
            </a:r>
            <a:r>
              <a:rPr lang="nb-NO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seemed quite reflected, and talked about how ensuring high quality through transparency is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essential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good research, and that good research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in itself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prestigous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nb-N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b-N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discussions, 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hey considered IF less important for prestige. They agreed that transparency through OA publishing is important for prestige, and especially for integrity. They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were focused on academic values, rather than giving in to the pressure of the more cynical view of prestige.</a:t>
            </a:r>
            <a:endParaRPr lang="nb-N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nb-NO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12137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35112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40296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77086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None/>
              <a:defRPr/>
            </a:pP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2857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01011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454985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8EF92-CA7C-41FE-B13B-895579E28304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988478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060333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u="sng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54401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60279-4F36-476E-8F60-1C168209F8BB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59984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45624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4207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5430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7723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noProof="0" dirty="0" smtClean="0"/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4995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noProof="0" dirty="0" smtClean="0"/>
          </a:p>
          <a:p>
            <a:endParaRPr lang="en-GB" baseline="0" noProof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A0422-9BFB-444A-A74F-BB421303B3CE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3598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1432806"/>
            <a:ext cx="4934354" cy="1102519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b-NO" noProof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694366" y="2704629"/>
            <a:ext cx="4675782" cy="13144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b-NO" noProof="0"/>
          </a:p>
        </p:txBody>
      </p:sp>
      <p:cxnSp>
        <p:nvCxnSpPr>
          <p:cNvPr id="28" name="Rett linje 27"/>
          <p:cNvCxnSpPr/>
          <p:nvPr userDrawn="1"/>
        </p:nvCxnSpPr>
        <p:spPr>
          <a:xfrm>
            <a:off x="790575" y="2617829"/>
            <a:ext cx="4579572" cy="1191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Bild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" y="3"/>
            <a:ext cx="1183204" cy="1979702"/>
          </a:xfrm>
          <a:prstGeom prst="rect">
            <a:avLst/>
          </a:prstGeom>
        </p:spPr>
      </p:pic>
      <p:pic>
        <p:nvPicPr>
          <p:cNvPr id="14" name="Bilde 13" descr="LogoNorsk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63041" y="4384258"/>
            <a:ext cx="543971" cy="532755"/>
          </a:xfrm>
          <a:prstGeom prst="rect">
            <a:avLst/>
          </a:prstGeom>
        </p:spPr>
      </p:pic>
      <p:cxnSp>
        <p:nvCxnSpPr>
          <p:cNvPr id="16" name="Rett linje 15"/>
          <p:cNvCxnSpPr/>
          <p:nvPr userDrawn="1"/>
        </p:nvCxnSpPr>
        <p:spPr>
          <a:xfrm flipV="1">
            <a:off x="2488893" y="2162369"/>
            <a:ext cx="6655107" cy="2981139"/>
          </a:xfrm>
          <a:prstGeom prst="line">
            <a:avLst/>
          </a:prstGeom>
          <a:ln w="25400" cap="flat" cmpd="sng" algn="ctr">
            <a:solidFill>
              <a:schemeClr val="accent6">
                <a:lumMod val="20000"/>
                <a:lumOff val="80000"/>
                <a:alpha val="37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Rett linje 18"/>
          <p:cNvCxnSpPr/>
          <p:nvPr userDrawn="1"/>
        </p:nvCxnSpPr>
        <p:spPr>
          <a:xfrm rot="16200000" flipH="1">
            <a:off x="5115120" y="1979572"/>
            <a:ext cx="4297813" cy="2030055"/>
          </a:xfrm>
          <a:prstGeom prst="line">
            <a:avLst/>
          </a:prstGeom>
          <a:ln w="19050" cap="flat" cmpd="sng" algn="ctr">
            <a:solidFill>
              <a:schemeClr val="accent6">
                <a:lumMod val="20000"/>
                <a:lumOff val="80000"/>
                <a:alpha val="49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Rett linje 19"/>
          <p:cNvCxnSpPr/>
          <p:nvPr userDrawn="1"/>
        </p:nvCxnSpPr>
        <p:spPr>
          <a:xfrm>
            <a:off x="5668985" y="2291719"/>
            <a:ext cx="3475015" cy="1382210"/>
          </a:xfrm>
          <a:prstGeom prst="line">
            <a:avLst/>
          </a:prstGeom>
          <a:ln w="19050" cap="flat" cmpd="sng" algn="ctr">
            <a:solidFill>
              <a:schemeClr val="accent6">
                <a:lumMod val="20000"/>
                <a:lumOff val="80000"/>
                <a:alpha val="19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nb-NO" noProof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b-NO" noProof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9E8F3-4849-FA48-B4C8-2D894E979956}" type="datetimeFigureOut">
              <a:rPr lang="nb-NO" noProof="0" smtClean="0"/>
              <a:pPr/>
              <a:t>05.04.2017</a:t>
            </a:fld>
            <a:endParaRPr lang="nb-NO" noProof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noProof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F36-0B61-F749-ACDB-F36D75792314}" type="slidenum">
              <a:rPr lang="nb-NO" noProof="0" smtClean="0"/>
              <a:pPr/>
              <a:t>‹#›</a:t>
            </a:fld>
            <a:endParaRPr lang="nb-NO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nb-NO" noProof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70300" y="1378339"/>
            <a:ext cx="3710048" cy="32162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b-NO" noProof="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9E8F3-4849-FA48-B4C8-2D894E979956}" type="datetimeFigureOut">
              <a:rPr lang="nb-NO" noProof="0" smtClean="0"/>
              <a:pPr/>
              <a:t>05.04.2017</a:t>
            </a:fld>
            <a:endParaRPr lang="nb-NO" noProof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noProof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F36-0B61-F749-ACDB-F36D75792314}" type="slidenum">
              <a:rPr lang="nb-NO" noProof="0" smtClean="0"/>
              <a:pPr/>
              <a:t>‹#›</a:t>
            </a:fld>
            <a:endParaRPr lang="nb-NO" noProof="0"/>
          </a:p>
        </p:txBody>
      </p:sp>
      <p:sp>
        <p:nvSpPr>
          <p:cNvPr id="8" name="Plassholder for innhold 2"/>
          <p:cNvSpPr>
            <a:spLocks noGrp="1"/>
          </p:cNvSpPr>
          <p:nvPr>
            <p:ph sz="half" idx="13"/>
          </p:nvPr>
        </p:nvSpPr>
        <p:spPr>
          <a:xfrm>
            <a:off x="4848834" y="1378339"/>
            <a:ext cx="3710048" cy="321628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b-NO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nb-NO" noProof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9E8F3-4849-FA48-B4C8-2D894E979956}" type="datetimeFigureOut">
              <a:rPr lang="nb-NO" noProof="0" smtClean="0"/>
              <a:pPr/>
              <a:t>05.04.2017</a:t>
            </a:fld>
            <a:endParaRPr lang="nb-NO" noProof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noProof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F36-0B61-F749-ACDB-F36D75792314}" type="slidenum">
              <a:rPr lang="nb-NO" noProof="0" smtClean="0"/>
              <a:pPr/>
              <a:t>‹#›</a:t>
            </a:fld>
            <a:endParaRPr lang="nb-NO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9E8F3-4849-FA48-B4C8-2D894E979956}" type="datetimeFigureOut">
              <a:rPr lang="nb-NO" noProof="0" smtClean="0"/>
              <a:pPr/>
              <a:t>05.04.2017</a:t>
            </a:fld>
            <a:endParaRPr lang="nb-NO" noProof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noProof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F36-0B61-F749-ACDB-F36D75792314}" type="slidenum">
              <a:rPr lang="nb-NO" noProof="0" smtClean="0"/>
              <a:pPr/>
              <a:t>‹#›</a:t>
            </a:fld>
            <a:endParaRPr lang="nb-NO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" y="3"/>
            <a:ext cx="1183204" cy="1979702"/>
          </a:xfrm>
          <a:prstGeom prst="rect">
            <a:avLst/>
          </a:prstGeom>
        </p:spPr>
      </p:pic>
      <p:pic>
        <p:nvPicPr>
          <p:cNvPr id="19" name="Bilde 18" descr="LogoNorsk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63041" y="4384258"/>
            <a:ext cx="543971" cy="532755"/>
          </a:xfrm>
          <a:prstGeom prst="rect">
            <a:avLst/>
          </a:prstGeom>
        </p:spPr>
      </p:pic>
      <p:cxnSp>
        <p:nvCxnSpPr>
          <p:cNvPr id="20" name="Rett linje 19"/>
          <p:cNvCxnSpPr/>
          <p:nvPr userDrawn="1"/>
        </p:nvCxnSpPr>
        <p:spPr>
          <a:xfrm flipV="1">
            <a:off x="2488893" y="2035780"/>
            <a:ext cx="6953942" cy="3107727"/>
          </a:xfrm>
          <a:prstGeom prst="line">
            <a:avLst/>
          </a:prstGeom>
          <a:ln w="25400" cap="flat" cmpd="sng" algn="ctr">
            <a:solidFill>
              <a:schemeClr val="accent6">
                <a:lumMod val="20000"/>
                <a:lumOff val="80000"/>
                <a:alpha val="37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Rett linje 20"/>
          <p:cNvCxnSpPr/>
          <p:nvPr userDrawn="1"/>
        </p:nvCxnSpPr>
        <p:spPr>
          <a:xfrm rot="16200000" flipH="1">
            <a:off x="5115120" y="1979572"/>
            <a:ext cx="4297813" cy="2030055"/>
          </a:xfrm>
          <a:prstGeom prst="line">
            <a:avLst/>
          </a:prstGeom>
          <a:ln w="19050" cap="flat" cmpd="sng" algn="ctr">
            <a:solidFill>
              <a:schemeClr val="accent6">
                <a:lumMod val="20000"/>
                <a:lumOff val="80000"/>
                <a:alpha val="49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Rett linje 21"/>
          <p:cNvCxnSpPr/>
          <p:nvPr userDrawn="1"/>
        </p:nvCxnSpPr>
        <p:spPr>
          <a:xfrm>
            <a:off x="5668985" y="2291719"/>
            <a:ext cx="3773855" cy="1504193"/>
          </a:xfrm>
          <a:prstGeom prst="line">
            <a:avLst/>
          </a:prstGeom>
          <a:ln w="19050" cap="flat" cmpd="sng" algn="ctr">
            <a:solidFill>
              <a:schemeClr val="accent6">
                <a:lumMod val="20000"/>
                <a:lumOff val="80000"/>
                <a:alpha val="19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Rett linje 22"/>
          <p:cNvCxnSpPr/>
          <p:nvPr userDrawn="1"/>
        </p:nvCxnSpPr>
        <p:spPr>
          <a:xfrm rot="5400000">
            <a:off x="2396684" y="669670"/>
            <a:ext cx="6858000" cy="2620072"/>
          </a:xfrm>
          <a:prstGeom prst="line">
            <a:avLst/>
          </a:prstGeom>
          <a:ln w="50800" cap="flat" cmpd="sng" algn="ctr">
            <a:solidFill>
              <a:srgbClr val="00739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9E8F3-4849-FA48-B4C8-2D894E979956}" type="datetimeFigureOut">
              <a:rPr lang="nb-NO" noProof="0" smtClean="0"/>
              <a:pPr/>
              <a:t>05.04.2017</a:t>
            </a:fld>
            <a:endParaRPr lang="nb-NO" noProof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noProof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67F36-0B61-F749-ACDB-F36D75792314}" type="slidenum">
              <a:rPr lang="nb-NO" noProof="0" smtClean="0"/>
              <a:pPr/>
              <a:t>‹#›</a:t>
            </a:fld>
            <a:endParaRPr lang="nb-NO" noProof="0"/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694366" y="2704630"/>
            <a:ext cx="4675782" cy="120503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b-NO" noProof="0"/>
          </a:p>
        </p:txBody>
      </p:sp>
      <p:cxnSp>
        <p:nvCxnSpPr>
          <p:cNvPr id="11" name="Rett linje 10"/>
          <p:cNvCxnSpPr/>
          <p:nvPr userDrawn="1"/>
        </p:nvCxnSpPr>
        <p:spPr>
          <a:xfrm>
            <a:off x="5370152" y="3004662"/>
            <a:ext cx="3773855" cy="1128145"/>
          </a:xfrm>
          <a:prstGeom prst="line">
            <a:avLst/>
          </a:prstGeom>
          <a:ln w="19050" cap="flat" cmpd="sng" algn="ctr">
            <a:solidFill>
              <a:schemeClr val="accent6">
                <a:lumMod val="20000"/>
                <a:lumOff val="80000"/>
                <a:alpha val="19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Undertittel 2"/>
          <p:cNvSpPr txBox="1">
            <a:spLocks/>
          </p:cNvSpPr>
          <p:nvPr userDrawn="1"/>
        </p:nvSpPr>
        <p:spPr>
          <a:xfrm>
            <a:off x="694366" y="4432889"/>
            <a:ext cx="4675782" cy="2930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b-NO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t>uit.no</a:t>
            </a:r>
            <a:endParaRPr kumimoji="0" lang="nb-NO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en Sans"/>
              <a:ea typeface="+mn-ea"/>
              <a:cs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91" cy="5143499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670300" y="225156"/>
            <a:ext cx="7880116" cy="9126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b-NO" noProof="0" smtClean="0"/>
              <a:t>Klikk for å redigere tittelstil</a:t>
            </a:r>
            <a:endParaRPr lang="nb-NO" noProof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70300" y="1313387"/>
            <a:ext cx="7888582" cy="3281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dirty="0" smtClean="0"/>
              <a:t>Klikk for å redigere tekststiler i malen</a:t>
            </a:r>
          </a:p>
          <a:p>
            <a:pPr lvl="1"/>
            <a:r>
              <a:rPr lang="nb-NO" noProof="0" dirty="0" smtClean="0"/>
              <a:t>Andre nivå</a:t>
            </a:r>
          </a:p>
          <a:p>
            <a:pPr lvl="2"/>
            <a:r>
              <a:rPr lang="nb-NO" noProof="0" dirty="0" smtClean="0"/>
              <a:t>Tredje nivå</a:t>
            </a:r>
          </a:p>
          <a:p>
            <a:pPr lvl="3"/>
            <a:r>
              <a:rPr lang="nb-NO" noProof="0" dirty="0" smtClean="0"/>
              <a:t>Fjerde nivå</a:t>
            </a:r>
          </a:p>
          <a:p>
            <a:pPr lvl="4"/>
            <a:r>
              <a:rPr lang="nb-NO" noProof="0" dirty="0" smtClean="0"/>
              <a:t>Femte nivå</a:t>
            </a:r>
            <a:endParaRPr lang="nb-NO" noProof="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712383" y="4767264"/>
            <a:ext cx="64764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DF9E8F3-4849-FA48-B4C8-2D894E979956}" type="datetimeFigureOut">
              <a:rPr lang="nb-NO" noProof="0" smtClean="0"/>
              <a:pPr/>
              <a:t>05.04.2017</a:t>
            </a:fld>
            <a:endParaRPr lang="nb-NO" noProof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491195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b-NO" noProof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00568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8967F36-0B61-F749-ACDB-F36D75792314}" type="slidenum">
              <a:rPr lang="nb-NO" noProof="0" smtClean="0"/>
              <a:pPr/>
              <a:t>‹#›</a:t>
            </a:fld>
            <a:endParaRPr lang="nb-NO" noProof="0"/>
          </a:p>
        </p:txBody>
      </p:sp>
      <p:cxnSp>
        <p:nvCxnSpPr>
          <p:cNvPr id="16" name="Rett linje 15"/>
          <p:cNvCxnSpPr/>
          <p:nvPr/>
        </p:nvCxnSpPr>
        <p:spPr>
          <a:xfrm>
            <a:off x="770102" y="1202534"/>
            <a:ext cx="7788780" cy="1191"/>
          </a:xfrm>
          <a:prstGeom prst="line">
            <a:avLst/>
          </a:prstGeom>
          <a:ln w="12700" cap="flat" cmpd="sng" algn="ctr">
            <a:solidFill>
              <a:srgbClr val="00739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Rett linje 12"/>
          <p:cNvCxnSpPr/>
          <p:nvPr userDrawn="1"/>
        </p:nvCxnSpPr>
        <p:spPr>
          <a:xfrm rot="5400000">
            <a:off x="7716651" y="3718876"/>
            <a:ext cx="2085544" cy="763704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Rett linje 14"/>
          <p:cNvCxnSpPr/>
          <p:nvPr userDrawn="1"/>
        </p:nvCxnSpPr>
        <p:spPr>
          <a:xfrm rot="10800000" flipV="1">
            <a:off x="6924737" y="4135608"/>
            <a:ext cx="2216545" cy="1007893"/>
          </a:xfrm>
          <a:prstGeom prst="line">
            <a:avLst/>
          </a:prstGeom>
          <a:ln>
            <a:solidFill>
              <a:srgbClr val="59BEC9">
                <a:alpha val="54118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Rett linje 16"/>
          <p:cNvCxnSpPr/>
          <p:nvPr userDrawn="1"/>
        </p:nvCxnSpPr>
        <p:spPr>
          <a:xfrm rot="5400000">
            <a:off x="8331762" y="4333979"/>
            <a:ext cx="1161841" cy="457200"/>
          </a:xfrm>
          <a:prstGeom prst="line">
            <a:avLst/>
          </a:prstGeom>
          <a:ln w="19050" cap="flat" cmpd="sng" algn="ctr">
            <a:solidFill>
              <a:srgbClr val="007396">
                <a:alpha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i="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n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bat.org/2015/08/12/goals-of-science-vs-goals-of-scientists-a-love-letter-for-plos-one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tel 7"/>
          <p:cNvSpPr>
            <a:spLocks noGrp="1"/>
          </p:cNvSpPr>
          <p:nvPr>
            <p:ph type="ctrTitle"/>
          </p:nvPr>
        </p:nvSpPr>
        <p:spPr>
          <a:xfrm>
            <a:off x="989202" y="654168"/>
            <a:ext cx="5959685" cy="1470025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Academic integrity </a:t>
            </a:r>
            <a:r>
              <a:rPr lang="en-GB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GB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the University </a:t>
            </a:r>
            <a:r>
              <a:rPr lang="en-GB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Library’s role </a:t>
            </a:r>
            <a:r>
              <a:rPr lang="en-GB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GB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</a:t>
            </a:r>
            <a:r>
              <a:rPr lang="en-GB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doctoral education. </a:t>
            </a:r>
            <a:endParaRPr lang="nb-NO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Undertittel 8"/>
          <p:cNvSpPr>
            <a:spLocks noGrp="1"/>
          </p:cNvSpPr>
          <p:nvPr>
            <p:ph type="subTitle" idx="1"/>
          </p:nvPr>
        </p:nvSpPr>
        <p:spPr>
          <a:xfrm>
            <a:off x="989203" y="2346975"/>
            <a:ext cx="4675782" cy="1644666"/>
          </a:xfrm>
        </p:spPr>
        <p:txBody>
          <a:bodyPr>
            <a:normAutofit fontScale="70000" lnSpcReduction="20000"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Lene Østvand </a:t>
            </a:r>
            <a:r>
              <a:rPr lang="en-US" sz="2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&amp; Helene N. Andreassen</a:t>
            </a:r>
          </a:p>
          <a:p>
            <a:r>
              <a:rPr lang="en-US" sz="2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UiT</a:t>
            </a:r>
            <a:r>
              <a:rPr lang="en-US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The Arctic University of Norway</a:t>
            </a:r>
          </a:p>
          <a:p>
            <a:endParaRPr lang="en-US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1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1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7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LILAC, Swansea, 10-12 April </a:t>
            </a:r>
            <a:r>
              <a:rPr lang="en-US" sz="1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049" y="4340133"/>
            <a:ext cx="532755" cy="53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9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b-NO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endParaRPr lang="nb-NO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PhD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students do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found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irregularites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</a:p>
          <a:p>
            <a:pPr marL="0" indent="0" algn="ctr">
              <a:buNone/>
            </a:pP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data or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nb-NO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1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31" y="0"/>
            <a:ext cx="8824137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857" y="2582037"/>
            <a:ext cx="2139110" cy="1137683"/>
          </a:xfrm>
        </p:spPr>
        <p:txBody>
          <a:bodyPr>
            <a:noAutofit/>
          </a:bodyPr>
          <a:lstStyle/>
          <a:p>
            <a:pPr>
              <a:lnSpc>
                <a:spcPts val="1700"/>
              </a:lnSpc>
            </a:pPr>
            <a:r>
              <a:rPr lang="nb-NO" sz="12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take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action, </a:t>
            </a:r>
            <a:r>
              <a:rPr lang="nb-NO" sz="12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</a:t>
            </a:r>
            <a:r>
              <a:rPr lang="nb-NO" sz="12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it’s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after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submission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nb-NO" sz="12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12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12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depends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more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12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2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severity</a:t>
            </a:r>
            <a:r>
              <a:rPr lang="nb-NO" sz="12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nb-NO" sz="1200" b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93892" y="862825"/>
            <a:ext cx="5138312" cy="1285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i="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b-NO" sz="28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</a:t>
            </a:r>
            <a:r>
              <a:rPr lang="nb-NO" sz="28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their</a:t>
            </a:r>
            <a:r>
              <a:rPr lang="nb-NO" sz="28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own</a:t>
            </a:r>
            <a:r>
              <a:rPr lang="nb-NO" sz="28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endParaRPr lang="nb-NO" sz="1800" b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41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54592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094" y="3508999"/>
            <a:ext cx="4408596" cy="912695"/>
          </a:xfrm>
        </p:spPr>
        <p:txBody>
          <a:bodyPr>
            <a:normAutofit fontScale="90000"/>
          </a:bodyPr>
          <a:lstStyle/>
          <a:p>
            <a:pPr algn="r"/>
            <a: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 by </a:t>
            </a:r>
            <a:r>
              <a:rPr lang="nb-NO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</a:t>
            </a:r>
            <a: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people</a:t>
            </a:r>
            <a: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16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</a:t>
            </a:r>
            <a:r>
              <a:rPr lang="nb-NO" sz="16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</a:t>
            </a: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take</a:t>
            </a: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action, </a:t>
            </a:r>
            <a:r>
              <a:rPr lang="nb-NO" sz="16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</a:t>
            </a: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wouldn’t</a:t>
            </a: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</a:t>
            </a: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</a:t>
            </a: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b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b-NO" sz="1600" b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8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2474843"/>
          </a:xfrm>
          <a:prstGeom prst="rect">
            <a:avLst/>
          </a:prstGeom>
          <a:solidFill>
            <a:srgbClr val="2085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013"/>
          </a:p>
        </p:txBody>
      </p:sp>
      <p:sp>
        <p:nvSpPr>
          <p:cNvPr id="8" name="Rectangle 7"/>
          <p:cNvSpPr/>
          <p:nvPr/>
        </p:nvSpPr>
        <p:spPr>
          <a:xfrm>
            <a:off x="1143000" y="1033236"/>
            <a:ext cx="6858000" cy="2566665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marL="0" lvl="1" algn="ctr">
              <a:lnSpc>
                <a:spcPts val="4000"/>
              </a:lnSpc>
            </a:pPr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Academic integrity as a gateway </a:t>
            </a:r>
          </a:p>
          <a:p>
            <a:pPr marL="0" lvl="1" algn="ctr">
              <a:lnSpc>
                <a:spcPts val="4000"/>
              </a:lnSpc>
            </a:pPr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open science</a:t>
            </a: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Transparency is a key element in research integrity and trust.</a:t>
            </a:r>
            <a:b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model frameworks supporting open science practice may be viewed as transparency tools.</a:t>
            </a:r>
          </a:p>
          <a:p>
            <a:pPr marL="0" lvl="1" algn="ctr"/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algn="ctr"/>
            <a:endParaRPr lang="en-US" sz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63276" y="3384968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(Lyon, 2016)</a:t>
            </a:r>
          </a:p>
        </p:txBody>
      </p:sp>
    </p:spTree>
    <p:extLst>
      <p:ext uri="{BB962C8B-B14F-4D97-AF65-F5344CB8AC3E}">
        <p14:creationId xmlns:p14="http://schemas.microsoft.com/office/powerpoint/2010/main" val="310602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b-NO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endParaRPr lang="nb-NO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PhD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students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think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science?</a:t>
            </a:r>
            <a:endParaRPr lang="nb-NO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97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394" y="0"/>
            <a:ext cx="3707606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215" y="891806"/>
            <a:ext cx="5571012" cy="1467292"/>
          </a:xfrm>
        </p:spPr>
        <p:txBody>
          <a:bodyPr>
            <a:normAutofit/>
          </a:bodyPr>
          <a:lstStyle/>
          <a:p>
            <a:r>
              <a:rPr lang="nb-NO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</a:t>
            </a:r>
            <a:r>
              <a:rPr lang="nb-NO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</a:t>
            </a:r>
            <a:r>
              <a:rPr lang="nb-NO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2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publishing</a:t>
            </a:r>
            <a: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Prestige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IF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affect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choice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publisher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b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14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transparency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quality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prestigous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endParaRPr lang="nb-NO" sz="1200" b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56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1004" y="629981"/>
            <a:ext cx="3657601" cy="2373717"/>
          </a:xfrm>
        </p:spPr>
        <p:txBody>
          <a:bodyPr>
            <a:normAutofit/>
          </a:bodyPr>
          <a:lstStyle/>
          <a:p>
            <a:pPr algn="r"/>
            <a: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data</a:t>
            </a:r>
            <a:r>
              <a:rPr lang="nb-NO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2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General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positivity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towards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sharing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data,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far less </a:t>
            </a:r>
            <a:r>
              <a:rPr lang="nb-NO" sz="1400" b="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knowledge</a:t>
            </a:r>
            <a:r>
              <a:rPr lang="nb-NO" sz="14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16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1600" b="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1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b-NO" sz="1600" b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968"/>
            <a:ext cx="3253563" cy="462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13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b-NO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endParaRPr lang="nb-NO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PhD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students’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experience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nb-NO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incentives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emphasizing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quantity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</a:p>
          <a:p>
            <a:pPr marL="0" indent="0" algn="ctr">
              <a:buNone/>
            </a:pPr>
            <a:endParaRPr lang="nb-NO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Does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</a:t>
            </a:r>
            <a:r>
              <a:rPr lang="nb-NO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over time?</a:t>
            </a:r>
            <a:endParaRPr lang="nb-NO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2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124" y="988828"/>
            <a:ext cx="6172200" cy="1431665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“As </a:t>
            </a:r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PhD student, I find it hard to balance the pressure to do good research and the pressure to publish </a:t>
            </a:r>
            <a:r>
              <a:rPr lang="en-US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quickly.”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4000500" y="2603499"/>
            <a:ext cx="1460500" cy="1371600"/>
          </a:xfrm>
          <a:prstGeom prst="ellipse">
            <a:avLst/>
          </a:prstGeom>
          <a:solidFill>
            <a:srgbClr val="2085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Semester 5</a:t>
            </a:r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Score 9</a:t>
            </a:r>
          </a:p>
        </p:txBody>
      </p:sp>
      <p:sp>
        <p:nvSpPr>
          <p:cNvPr id="7" name="Oval 6"/>
          <p:cNvSpPr/>
          <p:nvPr/>
        </p:nvSpPr>
        <p:spPr>
          <a:xfrm>
            <a:off x="5755818" y="2603499"/>
            <a:ext cx="1460500" cy="1371600"/>
          </a:xfrm>
          <a:prstGeom prst="ellipse">
            <a:avLst/>
          </a:prstGeom>
          <a:solidFill>
            <a:srgbClr val="2085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Semester 1</a:t>
            </a:r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Score 1</a:t>
            </a:r>
          </a:p>
        </p:txBody>
      </p:sp>
    </p:spTree>
    <p:extLst>
      <p:ext uri="{BB962C8B-B14F-4D97-AF65-F5344CB8AC3E}">
        <p14:creationId xmlns:p14="http://schemas.microsoft.com/office/powerpoint/2010/main" val="199728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34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52624" y="3272690"/>
            <a:ext cx="6602818" cy="1915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we meet their needs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en-US" sz="1200" dirty="0" smtClean="0">
              <a:solidFill>
                <a:srgbClr val="1D1B0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 algn="ctr"/>
            <a:r>
              <a:rPr lang="en-US" sz="1400" dirty="0" smtClean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Increasing </a:t>
            </a:r>
            <a:r>
              <a:rPr lang="en-US" sz="14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access publishing, </a:t>
            </a:r>
            <a:endParaRPr lang="en-US" sz="1400" dirty="0" smtClean="0">
              <a:solidFill>
                <a:srgbClr val="1D1B0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 algn="ctr"/>
            <a:r>
              <a:rPr lang="en-US" sz="1400" dirty="0" smtClean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 </a:t>
            </a:r>
            <a:r>
              <a:rPr lang="en-US" sz="14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nature of open access is not fully </a:t>
            </a:r>
            <a:r>
              <a:rPr lang="en-US" sz="1400" dirty="0" smtClean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understood.</a:t>
            </a:r>
            <a:r>
              <a:rPr lang="en-US" sz="14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14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is mostly shared with their work colleagues, </a:t>
            </a:r>
            <a:endParaRPr lang="en-US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1" algn="ctr"/>
            <a:r>
              <a:rPr lang="en-US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 fear others will not understand the data </a:t>
            </a:r>
            <a:r>
              <a:rPr lang="en-US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correctly. </a:t>
            </a:r>
          </a:p>
          <a:p>
            <a:pPr lvl="1" algn="ctr"/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nb-NO" sz="1350" dirty="0"/>
          </a:p>
        </p:txBody>
      </p:sp>
      <p:sp>
        <p:nvSpPr>
          <p:cNvPr id="2" name="Rectangle 1"/>
          <p:cNvSpPr/>
          <p:nvPr/>
        </p:nvSpPr>
        <p:spPr>
          <a:xfrm>
            <a:off x="4704912" y="4806067"/>
            <a:ext cx="23471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(Education for change, 2012)</a:t>
            </a:r>
          </a:p>
        </p:txBody>
      </p:sp>
    </p:spTree>
    <p:extLst>
      <p:ext uri="{BB962C8B-B14F-4D97-AF65-F5344CB8AC3E}">
        <p14:creationId xmlns:p14="http://schemas.microsoft.com/office/powerpoint/2010/main" val="387149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3"/>
          <a:stretch/>
        </p:blipFill>
        <p:spPr>
          <a:xfrm>
            <a:off x="985230" y="-161414"/>
            <a:ext cx="8123196" cy="53049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3765" y="3778373"/>
            <a:ext cx="20491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Good </a:t>
            </a:r>
            <a:r>
              <a:rPr lang="nb-NO" sz="1600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academic</a:t>
            </a:r>
            <a:endParaRPr lang="nb-NO" sz="1600" dirty="0">
              <a:solidFill>
                <a:srgbClr val="2E3D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0160" y="669386"/>
            <a:ext cx="1588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Good scientist</a:t>
            </a:r>
            <a:endParaRPr lang="nb-NO" sz="1600" dirty="0">
              <a:solidFill>
                <a:srgbClr val="2E3D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9932" y="500109"/>
            <a:ext cx="301533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ensure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quality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incentives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emphasize</a:t>
            </a:r>
            <a:r>
              <a:rPr lang="nb-NO" sz="28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b="1" dirty="0" err="1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quantity</a:t>
            </a:r>
            <a:r>
              <a:rPr lang="nb-NO" sz="2000" b="1" dirty="0" smtClean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  <a:p>
            <a:endParaRPr lang="nb-NO" sz="2000" b="1" dirty="0" smtClean="0">
              <a:solidFill>
                <a:srgbClr val="2E3D4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503" y="4748312"/>
            <a:ext cx="2573079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50" dirty="0">
                <a:solidFill>
                  <a:srgbClr val="2E3D4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(Edwards &amp; Roy, 2017, Carter, 2015)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149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A1B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58" y="225156"/>
            <a:ext cx="3183439" cy="1030767"/>
          </a:xfrm>
        </p:spPr>
        <p:txBody>
          <a:bodyPr/>
          <a:lstStyle/>
          <a:p>
            <a:r>
              <a:rPr lang="nb-NO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nb-NO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road</a:t>
            </a:r>
            <a:r>
              <a:rPr lang="nb-NO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ahead</a:t>
            </a:r>
            <a:endParaRPr lang="nb-NO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53"/>
          <a:stretch/>
        </p:blipFill>
        <p:spPr>
          <a:xfrm rot="5400000">
            <a:off x="3944291" y="-56210"/>
            <a:ext cx="5143502" cy="52559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757" y="1125413"/>
            <a:ext cx="3183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stronger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focus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data and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correct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sources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118" y="4872888"/>
            <a:ext cx="16965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9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Photo: Lene Østvand</a:t>
            </a:r>
            <a:endParaRPr lang="nb-NO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6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A1B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58" y="225156"/>
            <a:ext cx="3183439" cy="1030767"/>
          </a:xfrm>
        </p:spPr>
        <p:txBody>
          <a:bodyPr/>
          <a:lstStyle/>
          <a:p>
            <a:r>
              <a:rPr lang="nb-NO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nb-NO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road</a:t>
            </a:r>
            <a:r>
              <a:rPr lang="nb-NO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ahead</a:t>
            </a:r>
            <a:endParaRPr lang="nb-NO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53"/>
          <a:stretch/>
        </p:blipFill>
        <p:spPr>
          <a:xfrm rot="5400000">
            <a:off x="3944291" y="-56210"/>
            <a:ext cx="5143502" cy="52559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757" y="1142936"/>
            <a:ext cx="3183439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Spring 2018:</a:t>
            </a:r>
            <a:b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b-NO" sz="4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Formally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integrated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course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catalogue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at UiT.</a:t>
            </a:r>
            <a:b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b-NO" sz="5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Award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1 </a:t>
            </a:r>
            <a:r>
              <a:rPr lang="nb-NO" sz="16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credit</a:t>
            </a:r>
            <a:r>
              <a:rPr lang="nb-NO" sz="16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(ECTS). </a:t>
            </a:r>
            <a:endParaRPr lang="nb-NO" sz="1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18" y="4872888"/>
            <a:ext cx="16965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9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Photo: Lene Østvand</a:t>
            </a:r>
            <a:endParaRPr lang="nb-NO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88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143003" y="2392840"/>
            <a:ext cx="6857998" cy="78820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endParaRPr lang="en-US" sz="3600" dirty="0">
              <a:solidFill>
                <a:schemeClr val="bg1">
                  <a:lumMod val="95000"/>
                </a:schemeClr>
              </a:solidFill>
              <a:latin typeface="Helvetica Light"/>
              <a:cs typeface="Helvetica 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0"/>
            <a:ext cx="6858000" cy="19395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kstSylinder 4"/>
          <p:cNvSpPr txBox="1"/>
          <p:nvPr/>
        </p:nvSpPr>
        <p:spPr>
          <a:xfrm>
            <a:off x="1143000" y="1958881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library is an important contributor </a:t>
            </a:r>
            <a:br>
              <a:rPr lang="en-US" sz="2700" b="1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700" b="1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the </a:t>
            </a:r>
            <a:r>
              <a:rPr lang="en-US" sz="2700" b="1" dirty="0" err="1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UiT’s</a:t>
            </a:r>
            <a:r>
              <a:rPr lang="en-US" sz="2700" b="1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open science </a:t>
            </a:r>
            <a:r>
              <a:rPr lang="en-US" sz="2700" b="1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strategy!</a:t>
            </a:r>
            <a:endParaRPr lang="en-US" sz="825" b="1" dirty="0">
              <a:solidFill>
                <a:srgbClr val="D42C2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4633" y="7526064"/>
            <a:ext cx="987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Colourbox.com</a:t>
            </a:r>
            <a:endParaRPr lang="en-US" sz="900" dirty="0">
              <a:solidFill>
                <a:schemeClr val="bg1"/>
              </a:solidFill>
              <a:latin typeface="Open Sans Light" charset="0"/>
              <a:ea typeface="Open Sans Light" charset="0"/>
              <a:cs typeface="Open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04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2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endParaRPr lang="nb-NO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670300" y="1313387"/>
            <a:ext cx="7888582" cy="3767185"/>
          </a:xfrm>
        </p:spPr>
        <p:txBody>
          <a:bodyPr vert="horz" lIns="0" tIns="0" rIns="0" bIns="0" rtlCol="0">
            <a:spAutoFit/>
          </a:bodyPr>
          <a:lstStyle/>
          <a:p>
            <a:pPr marL="0" indent="0">
              <a:buNone/>
            </a:pP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Carter, G. (2015, August 12). Goals of Science vs. Goals of Scientists (&amp; a love letter to PLOS One) [Web blog post]. Retrieved from 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https://socialbat.org/2015/08/12/goals-of-science-vs-goals-of-scientists-a-love-letter-for-plos-one/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 for change. (2012). Researchers of tomorrow: the research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behaviour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generation Y doctoral students. Retrieved from http://www.webarchive.org.uk/wayback/archive/20140614040703/http://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www.jisc.ac.uk/media/documents/publications/reports/2012/Researchers-of-Tomorrow.pdf</a:t>
            </a:r>
            <a:b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Edwards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M. A. &amp; Roy, S. (2017). Academic Research in the 21st Century: Maintaining Scientific Integrity in a Climate of Perverse Incentives and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Hypercompetition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Environmental Engineering Science. 34(1): 51-61. doi:10.1089/ees.2016.0223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0" lvl="1" indent="0">
              <a:buNone/>
            </a:pP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indent="0">
              <a:buNone/>
            </a:pP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Lyon, L. (2016). Transparency: the emerging third dimension of Open Science and Open Data</a:t>
            </a:r>
            <a:r>
              <a:rPr lang="en-US" sz="10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LIBER Quarterly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25(4), 153–171. doi:10.18352/lq.10113</a:t>
            </a:r>
          </a:p>
          <a:p>
            <a:pPr marL="0" indent="0">
              <a:buNone/>
            </a:pP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0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Sovacool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B. K. (2008). Exploring scientific misconduct: isolated individuals, impure institutions, or an inevitable idiom of modern science? Journal of Bioethical Inquiry, 5(4), 271-282. doi:10.1007/s11673-008-9113-6</a:t>
            </a: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indent="0">
              <a:buNone/>
            </a:pP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indent="0">
              <a:buNone/>
            </a:pP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Steinerová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J. (2016) Open Science and the Research Information Literacy Framework. In: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Kurbanoğlu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S. et al. (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eds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 Information Literacy: Key to an Inclusive Society. ECIL 2016. Communications in Computer and Information Science, 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676. Springer, Cham</a:t>
            </a:r>
          </a:p>
          <a:p>
            <a:pPr marL="0" lvl="1" indent="0">
              <a:buNone/>
            </a:pP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indent="0">
              <a:buNone/>
            </a:pPr>
            <a:endParaRPr lang="en-US" sz="10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indent="0">
              <a:buNone/>
            </a:pP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pictures are 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from colourbox.com 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not otherwise stated</a:t>
            </a:r>
          </a:p>
          <a:p>
            <a:pPr marL="0" lvl="1" indent="0">
              <a:buNone/>
            </a:pPr>
            <a:endParaRPr lang="en-US" sz="9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2945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87467" y="1042747"/>
            <a:ext cx="2790720" cy="1859941"/>
          </a:xfrm>
          <a:noFill/>
        </p:spPr>
        <p:txBody>
          <a:bodyPr>
            <a:noAutofit/>
          </a:bodyPr>
          <a:lstStyle/>
          <a:p>
            <a:r>
              <a:rPr lang="nb-NO" sz="2800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2800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University</a:t>
            </a:r>
            <a:r>
              <a:rPr lang="nb-NO" sz="2800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Library </a:t>
            </a:r>
            <a:b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b-NO" sz="2800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</a:t>
            </a:r>
            <a: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800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help</a:t>
            </a:r>
            <a:r>
              <a:rPr lang="nb-NO" sz="28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endParaRPr lang="nb-NO" sz="1800" dirty="0">
              <a:solidFill>
                <a:srgbClr val="D42C2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2" r="11134"/>
          <a:stretch/>
        </p:blipFill>
        <p:spPr>
          <a:xfrm>
            <a:off x="0" y="0"/>
            <a:ext cx="5688250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87467" y="4831080"/>
            <a:ext cx="24327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Photo: </a:t>
            </a:r>
            <a:r>
              <a:rPr lang="nb-NO" sz="1000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University</a:t>
            </a:r>
            <a:r>
              <a:rPr lang="nb-NO" sz="10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Library</a:t>
            </a:r>
            <a:endParaRPr lang="nb-NO" sz="1000" dirty="0">
              <a:solidFill>
                <a:srgbClr val="D42C2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90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7" r="-3781" b="4463"/>
          <a:stretch/>
        </p:blipFill>
        <p:spPr>
          <a:xfrm>
            <a:off x="3134227" y="2232404"/>
            <a:ext cx="2752787" cy="51592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883603" y="293788"/>
            <a:ext cx="7376794" cy="85725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library supports open science</a:t>
            </a:r>
            <a:r>
              <a:rPr lang="en-US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endParaRPr lang="en-US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ittel 7"/>
          <p:cNvSpPr txBox="1">
            <a:spLocks/>
          </p:cNvSpPr>
          <p:nvPr/>
        </p:nvSpPr>
        <p:spPr>
          <a:xfrm>
            <a:off x="4510621" y="172034"/>
            <a:ext cx="1009844" cy="1159761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9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7" b="625"/>
          <a:stretch/>
        </p:blipFill>
        <p:spPr>
          <a:xfrm>
            <a:off x="3906437" y="2631309"/>
            <a:ext cx="1172003" cy="53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2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1471774"/>
            <a:ext cx="6858000" cy="132808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/>
            <a:r>
              <a:rPr lang="en-US" sz="6000" b="1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Outline</a:t>
            </a:r>
          </a:p>
          <a:p>
            <a:pPr lvl="1" algn="ctr"/>
            <a:endParaRPr lang="en-US" sz="1400" dirty="0">
              <a:solidFill>
                <a:srgbClr val="EA4E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6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“Take Control” in brief, ideas and reactions, </a:t>
            </a:r>
          </a:p>
          <a:p>
            <a:pPr algn="ctr">
              <a:lnSpc>
                <a:spcPts val="2000"/>
              </a:lnSpc>
            </a:pPr>
            <a:r>
              <a:rPr lang="en-US" sz="16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library’s role revisited, the road ahead</a:t>
            </a:r>
            <a:endParaRPr lang="en-US" sz="1600" i="1" dirty="0">
              <a:solidFill>
                <a:srgbClr val="1D1B0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95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E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5" b="6612"/>
          <a:stretch/>
        </p:blipFill>
        <p:spPr>
          <a:xfrm>
            <a:off x="0" y="1597446"/>
            <a:ext cx="9144000" cy="3546054"/>
          </a:xfrm>
          <a:prstGeom prst="rect">
            <a:avLst/>
          </a:prstGeom>
        </p:spPr>
      </p:pic>
      <p:sp>
        <p:nvSpPr>
          <p:cNvPr id="9" name="Rectangle 2"/>
          <p:cNvSpPr/>
          <p:nvPr/>
        </p:nvSpPr>
        <p:spPr>
          <a:xfrm>
            <a:off x="0" y="312317"/>
            <a:ext cx="9143999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Take Control of </a:t>
            </a:r>
            <a:r>
              <a:rPr lang="en-US" sz="3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</a:t>
            </a:r>
            <a:r>
              <a:rPr lang="en-US" sz="3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PhD </a:t>
            </a:r>
            <a:r>
              <a:rPr lang="en-US" sz="3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journey</a:t>
            </a:r>
            <a:endParaRPr lang="en-GB" sz="11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Academic Integrity - Literature search - Reference management</a:t>
            </a:r>
            <a:r>
              <a:rPr lang="en-GB" sz="1000" b="1" dirty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 </a:t>
            </a:r>
            <a:r>
              <a:rPr lang="en-GB" sz="1000" b="1" dirty="0" smtClean="0">
                <a:solidFill>
                  <a:schemeClr val="bg1"/>
                </a:solidFill>
                <a:latin typeface="Open Sans Light" charset="0"/>
                <a:ea typeface="Open Sans Light" charset="0"/>
                <a:cs typeface="Open Sans Light" charset="0"/>
              </a:rPr>
              <a:t>- </a:t>
            </a:r>
            <a:r>
              <a:rPr lang="en-GB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access publishing - Research data management</a:t>
            </a:r>
            <a:endParaRPr lang="en-GB" sz="1000" b="1" dirty="0" smtClean="0">
              <a:solidFill>
                <a:schemeClr val="bg1"/>
              </a:solidFill>
              <a:latin typeface="Open Sans Light" charset="0"/>
              <a:ea typeface="Open Sans Light" charset="0"/>
              <a:cs typeface="Open Sans Light" charset="0"/>
            </a:endParaRPr>
          </a:p>
          <a:p>
            <a:pPr algn="ctr"/>
            <a:endParaRPr lang="en-US" sz="1350" dirty="0">
              <a:solidFill>
                <a:srgbClr val="F8513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18" y="4872888"/>
            <a:ext cx="16965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9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Photo: Lene Østvand</a:t>
            </a:r>
            <a:endParaRPr lang="nb-NO" sz="105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5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" t="13435"/>
          <a:stretch/>
        </p:blipFill>
        <p:spPr>
          <a:xfrm>
            <a:off x="0" y="95780"/>
            <a:ext cx="4291086" cy="27661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744856"/>
            <a:ext cx="9144000" cy="23986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472" y="1719351"/>
            <a:ext cx="6571056" cy="78607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b-NO" sz="2400" b="1" dirty="0" err="1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nb-NO" sz="2400" b="1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cademic</a:t>
            </a:r>
            <a:r>
              <a:rPr lang="nb-NO" sz="2400" b="1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400" b="1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integrity</a:t>
            </a:r>
            <a:r>
              <a:rPr lang="nb-NO" sz="2400" b="1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nb-NO" sz="2400" b="1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</a:t>
            </a:r>
            <a:r>
              <a:rPr lang="nb-NO" sz="2400" b="1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responsibility</a:t>
            </a:r>
            <a:r>
              <a:rPr lang="nb-NO" sz="2400" b="1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for </a:t>
            </a:r>
            <a:r>
              <a:rPr lang="nb-NO" sz="2400" b="1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</a:t>
            </a:r>
            <a:r>
              <a:rPr lang="nb-NO" sz="2400" b="1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nb-NO" sz="2400" b="1" dirty="0" err="1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sharing</a:t>
            </a:r>
            <a:r>
              <a:rPr lang="nb-NO" sz="2400" b="1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nb-NO" sz="2400" dirty="0">
              <a:solidFill>
                <a:srgbClr val="D42C2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ctr">
              <a:buNone/>
            </a:pPr>
            <a:endParaRPr lang="en-US" sz="14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6472" y="2981617"/>
            <a:ext cx="6571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“Open science contributes to conceptual advancement of </a:t>
            </a:r>
            <a:r>
              <a:rPr lang="en-US" sz="16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 </a:t>
            </a:r>
            <a:r>
              <a:rPr lang="en-US" sz="1600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information literacy for further generations of researchers</a:t>
            </a:r>
            <a:r>
              <a:rPr lang="en-US" sz="16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7168" y="3588426"/>
            <a:ext cx="1257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00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nb-NO" sz="1000" dirty="0" err="1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Steinerová</a:t>
            </a:r>
            <a:r>
              <a:rPr lang="nb-NO" sz="1000" dirty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2016</a:t>
            </a:r>
            <a:r>
              <a:rPr lang="nb-NO" sz="1000" dirty="0" smtClean="0">
                <a:solidFill>
                  <a:srgbClr val="D42C2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nb-NO" sz="1000" dirty="0">
              <a:solidFill>
                <a:srgbClr val="D42C2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1471774"/>
            <a:ext cx="6858000" cy="132808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algn="ctr"/>
            <a:r>
              <a:rPr lang="en-US" sz="6000" b="1" dirty="0">
                <a:solidFill>
                  <a:srgbClr val="2085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study</a:t>
            </a:r>
          </a:p>
          <a:p>
            <a:pPr lvl="1" algn="ctr"/>
            <a:endParaRPr lang="en-US" sz="1400" dirty="0">
              <a:solidFill>
                <a:srgbClr val="EA4E6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6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Feedback during seminars - Course evaluations – Own reflections</a:t>
            </a:r>
          </a:p>
          <a:p>
            <a:pPr algn="ctr">
              <a:lnSpc>
                <a:spcPts val="2000"/>
              </a:lnSpc>
            </a:pPr>
            <a:r>
              <a:rPr lang="en-US" sz="1600" dirty="0">
                <a:solidFill>
                  <a:srgbClr val="1D1B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Pre-surveys – Post-surveys</a:t>
            </a:r>
          </a:p>
        </p:txBody>
      </p:sp>
    </p:spTree>
    <p:extLst>
      <p:ext uri="{BB962C8B-B14F-4D97-AF65-F5344CB8AC3E}">
        <p14:creationId xmlns:p14="http://schemas.microsoft.com/office/powerpoint/2010/main" val="75790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2474843"/>
          </a:xfrm>
          <a:prstGeom prst="rect">
            <a:avLst/>
          </a:prstGeom>
          <a:solidFill>
            <a:srgbClr val="2085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013"/>
          </a:p>
        </p:txBody>
      </p:sp>
      <p:sp>
        <p:nvSpPr>
          <p:cNvPr id="8" name="Rectangle 7"/>
          <p:cNvSpPr/>
          <p:nvPr/>
        </p:nvSpPr>
        <p:spPr>
          <a:xfrm>
            <a:off x="1143000" y="1033236"/>
            <a:ext cx="6858000" cy="2566665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marL="0" lvl="1" algn="ctr">
              <a:lnSpc>
                <a:spcPts val="4000"/>
              </a:lnSpc>
            </a:pPr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Academic integrity </a:t>
            </a:r>
            <a:r>
              <a:rPr lang="en-US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gateway </a:t>
            </a:r>
            <a:endParaRPr lang="en-US" sz="36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algn="ctr">
              <a:lnSpc>
                <a:spcPts val="4000"/>
              </a:lnSpc>
            </a:pPr>
            <a:r>
              <a:rPr lang="en-US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</a:t>
            </a:r>
            <a: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good science</a:t>
            </a: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900" dirty="0">
              <a:latin typeface="Helvetica"/>
              <a:cs typeface="Helvetica"/>
            </a:endParaRPr>
          </a:p>
          <a:p>
            <a:pPr marL="0" lvl="1" algn="ctr"/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Scientific culture displays a constant shift of values and </a:t>
            </a:r>
            <a:r>
              <a:rPr lang="en-US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interests.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Responsibility lies on the individual, the institution, and the scientific enterprise as a </a:t>
            </a:r>
            <a:r>
              <a:rPr lang="en-US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whole.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algn="ctr"/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1" algn="ctr"/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science to serve its purpose, measures should be taken on each </a:t>
            </a:r>
            <a:r>
              <a:rPr lang="en-US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level.</a:t>
            </a:r>
          </a:p>
          <a:p>
            <a:pPr marL="0" lvl="1" algn="ctr"/>
            <a:endParaRPr lang="en-US" sz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50673" y="3757773"/>
            <a:ext cx="11512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sz="1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Sovacool</a:t>
            </a:r>
            <a:r>
              <a: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2008</a:t>
            </a:r>
            <a:r>
              <a:rPr lang="en-US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en-US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2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l_rod">
  <a:themeElements>
    <a:clrScheme name="Egendefinert 5">
      <a:dk1>
        <a:sysClr val="windowText" lastClr="000000"/>
      </a:dk1>
      <a:lt1>
        <a:sysClr val="window" lastClr="FFFFFF"/>
      </a:lt1>
      <a:dk2>
        <a:srgbClr val="00617F"/>
      </a:dk2>
      <a:lt2>
        <a:srgbClr val="EEECE1"/>
      </a:lt2>
      <a:accent1>
        <a:srgbClr val="00617F"/>
      </a:accent1>
      <a:accent2>
        <a:srgbClr val="CB343B"/>
      </a:accent2>
      <a:accent3>
        <a:srgbClr val="15718F"/>
      </a:accent3>
      <a:accent4>
        <a:srgbClr val="59A1A2"/>
      </a:accent4>
      <a:accent5>
        <a:srgbClr val="26828C"/>
      </a:accent5>
      <a:accent6>
        <a:srgbClr val="DE7C00"/>
      </a:accent6>
      <a:hlink>
        <a:srgbClr val="007396"/>
      </a:hlink>
      <a:folHlink>
        <a:srgbClr val="A6BBC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sjon3" id="{66CAFC10-1B18-8141-AFE1-6C156CBA0690}" vid="{D7FC01A0-A4BC-7244-87A9-D54965E54C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70B1240AC9674F9003E44CDD32BA25" ma:contentTypeVersion="0" ma:contentTypeDescription="Opprett et nytt dokument." ma:contentTypeScope="" ma:versionID="cc53b36e07ce84597b9eb5f6634d6d1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d1cdfaa4dadd15557c090e2ac88763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EFB116-6E52-49B6-97AB-815CD5EB9640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235F466-885E-4FF0-A073-C37A9D6FAB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B78BEC-917F-4725-9796-45561CB2DD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Mal_bilde_169</Template>
  <TotalTime>995</TotalTime>
  <Words>675</Words>
  <Application>Microsoft Office PowerPoint</Application>
  <PresentationFormat>On-screen Show (16:9)</PresentationFormat>
  <Paragraphs>143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Helvetica</vt:lpstr>
      <vt:lpstr>Helvetica Light</vt:lpstr>
      <vt:lpstr>Open Sans</vt:lpstr>
      <vt:lpstr>Open Sans Light</vt:lpstr>
      <vt:lpstr>Mal_rod</vt:lpstr>
      <vt:lpstr>Academic integrity  and the University Library’s role  in the doctoral education. </vt:lpstr>
      <vt:lpstr>PowerPoint Presentation</vt:lpstr>
      <vt:lpstr>The  University  Library  can help!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Most would take action, but if it’s after submission,  it depends more on the severity.</vt:lpstr>
      <vt:lpstr>Research by other people Most would take action, but wouldn’t know how! </vt:lpstr>
      <vt:lpstr>PowerPoint Presentation</vt:lpstr>
      <vt:lpstr>PowerPoint Presentation</vt:lpstr>
      <vt:lpstr>Open access publishing Prestige and IF affect choice of publisher. But transparency and high quality are also prestigous!</vt:lpstr>
      <vt:lpstr>Open data General positivity towards sharing research data, but far less knowledge!   </vt:lpstr>
      <vt:lpstr>PowerPoint Presentation</vt:lpstr>
      <vt:lpstr>“As a PhD student, I find it hard to balance the pressure to do good research and the pressure to publish quickly.”</vt:lpstr>
      <vt:lpstr>PowerPoint Presentation</vt:lpstr>
      <vt:lpstr>The road ahead</vt:lpstr>
      <vt:lpstr>The road ahead</vt:lpstr>
      <vt:lpstr>PowerPoint Presentation</vt:lpstr>
      <vt:lpstr>References</vt:lpstr>
    </vt:vector>
  </TitlesOfParts>
  <Company>UiT Norges arktiske universitet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Research Data</dc:title>
  <dc:creator>Lene Østvand</dc:creator>
  <cp:lastModifiedBy>Lene Østvand</cp:lastModifiedBy>
  <cp:revision>76</cp:revision>
  <dcterms:created xsi:type="dcterms:W3CDTF">2017-03-07T10:08:10Z</dcterms:created>
  <dcterms:modified xsi:type="dcterms:W3CDTF">2017-04-05T14:50:13Z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0x0101005170B1240AC9674F9003E44CDD32BA25</vt:lpwstr>
  </property>
</Properties>
</file>