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66" r:id="rId5"/>
    <p:sldId id="256" r:id="rId6"/>
    <p:sldId id="259" r:id="rId7"/>
    <p:sldId id="267" r:id="rId8"/>
    <p:sldId id="257" r:id="rId9"/>
    <p:sldId id="268" r:id="rId10"/>
    <p:sldId id="269" r:id="rId11"/>
    <p:sldId id="258" r:id="rId12"/>
    <p:sldId id="270" r:id="rId13"/>
    <p:sldId id="271" r:id="rId14"/>
    <p:sldId id="378" r:id="rId15"/>
    <p:sldId id="262" r:id="rId16"/>
    <p:sldId id="263" r:id="rId17"/>
    <p:sldId id="379" r:id="rId18"/>
    <p:sldId id="305" r:id="rId19"/>
    <p:sldId id="380" r:id="rId20"/>
    <p:sldId id="272" r:id="rId21"/>
    <p:sldId id="273" r:id="rId22"/>
    <p:sldId id="281" r:id="rId23"/>
    <p:sldId id="279" r:id="rId24"/>
    <p:sldId id="283" r:id="rId25"/>
    <p:sldId id="277" r:id="rId26"/>
    <p:sldId id="276" r:id="rId27"/>
    <p:sldId id="381" r:id="rId28"/>
    <p:sldId id="382" r:id="rId29"/>
    <p:sldId id="383" r:id="rId30"/>
    <p:sldId id="384" r:id="rId31"/>
  </p:sldIdLst>
  <p:sldSz cx="12192000" cy="6858000"/>
  <p:notesSz cx="6669088"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AF2"/>
    <a:srgbClr val="5DA15C"/>
    <a:srgbClr val="DDE9FF"/>
    <a:srgbClr val="6C6C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0758E0-D21B-407A-8BC7-8D8A6AD0CC5C}" v="45" dt="2024-01-26T16:24:35.2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6" autoAdjust="0"/>
    <p:restoredTop sz="57128" autoAdjust="0"/>
  </p:normalViewPr>
  <p:slideViewPr>
    <p:cSldViewPr snapToGrid="0">
      <p:cViewPr varScale="1">
        <p:scale>
          <a:sx n="38" d="100"/>
          <a:sy n="38" d="100"/>
        </p:scale>
        <p:origin x="1688" y="36"/>
      </p:cViewPr>
      <p:guideLst/>
    </p:cSldViewPr>
  </p:slideViewPr>
  <p:notesTextViewPr>
    <p:cViewPr>
      <p:scale>
        <a:sx n="3" d="2"/>
        <a:sy n="3" d="2"/>
      </p:scale>
      <p:origin x="0" y="0"/>
    </p:cViewPr>
  </p:notesTextViewPr>
  <p:notesViewPr>
    <p:cSldViewPr snapToGrid="0">
      <p:cViewPr varScale="1">
        <p:scale>
          <a:sx n="84" d="100"/>
          <a:sy n="84" d="100"/>
        </p:scale>
        <p:origin x="3832"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0F574F42-96EE-400B-90E9-3D708148A38E}" type="datetimeFigureOut">
              <a:rPr lang="nb-NO" smtClean="0"/>
              <a:t>26.01.2024</a:t>
            </a:fld>
            <a:endParaRPr lang="nb-NO"/>
          </a:p>
        </p:txBody>
      </p:sp>
      <p:sp>
        <p:nvSpPr>
          <p:cNvPr id="4" name="Plassholder for lysbilde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E0D6DF04-5099-491B-BC4A-C15507B8ECE8}" type="slidenum">
              <a:rPr lang="nb-NO" smtClean="0"/>
              <a:t>‹#›</a:t>
            </a:fld>
            <a:endParaRPr lang="nb-NO"/>
          </a:p>
        </p:txBody>
      </p:sp>
    </p:spTree>
    <p:extLst>
      <p:ext uri="{BB962C8B-B14F-4D97-AF65-F5344CB8AC3E}">
        <p14:creationId xmlns:p14="http://schemas.microsoft.com/office/powerpoint/2010/main" val="3306137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B926A2-6986-4946-8606-9DDDE859D14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4900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Plassholder for lysbilde 1"/>
          <p:cNvSpPr>
            <a:spLocks noGrp="1" noRot="1" noChangeAspect="1" noTextEdit="1"/>
          </p:cNvSpPr>
          <p:nvPr>
            <p:ph type="sldImg"/>
          </p:nvPr>
        </p:nvSpPr>
        <p:spPr>
          <a:xfrm>
            <a:off x="315913" y="746125"/>
            <a:ext cx="5191125" cy="2921000"/>
          </a:xfrm>
          <a:ln/>
        </p:spPr>
      </p:sp>
      <p:sp>
        <p:nvSpPr>
          <p:cNvPr id="24579" name="Plassholder for notater 2"/>
          <p:cNvSpPr>
            <a:spLocks noGrp="1"/>
          </p:cNvSpPr>
          <p:nvPr>
            <p:ph type="body" idx="1"/>
          </p:nvPr>
        </p:nvSpPr>
        <p:spPr>
          <a:xfrm>
            <a:off x="330829" y="3877508"/>
            <a:ext cx="6143956" cy="5401926"/>
          </a:xfr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 Yes, to exercise an action. That's what made it exciting then. Because then we were allowed to try something out and change something..., but what made the whole BA so exciting was that we got to come to a school and then we were allowed to do something. We made it pretty big too. In addition, we did so throughout the internship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Antonsen et al. 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altLang="nb-NO"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altLang="nb-NO" sz="1200" dirty="0" err="1"/>
              <a:t>Teacher</a:t>
            </a:r>
            <a:r>
              <a:rPr lang="nb-NO" altLang="nb-NO" sz="1200" dirty="0"/>
              <a:t> students </a:t>
            </a:r>
            <a:r>
              <a:rPr lang="nb-NO" altLang="nb-NO" sz="1200" dirty="0" err="1"/>
              <a:t>constructive</a:t>
            </a:r>
            <a:r>
              <a:rPr lang="nb-NO" altLang="nb-NO" sz="1200" dirty="0"/>
              <a:t> and </a:t>
            </a:r>
            <a:r>
              <a:rPr lang="nb-NO" altLang="nb-NO" sz="1200" dirty="0" err="1"/>
              <a:t>close</a:t>
            </a:r>
            <a:r>
              <a:rPr lang="nb-NO" altLang="nb-NO" sz="1200" dirty="0"/>
              <a:t> to </a:t>
            </a:r>
            <a:r>
              <a:rPr lang="nb-NO" altLang="nb-NO" sz="1200" dirty="0" err="1"/>
              <a:t>their</a:t>
            </a:r>
            <a:r>
              <a:rPr lang="nb-NO" altLang="nb-NO" sz="1200" dirty="0"/>
              <a:t> </a:t>
            </a:r>
            <a:r>
              <a:rPr lang="nb-NO" altLang="nb-NO" sz="1200" dirty="0" err="1"/>
              <a:t>practice</a:t>
            </a:r>
            <a:endParaRPr lang="nb-NO" altLang="nb-NO" sz="1200" dirty="0"/>
          </a:p>
          <a:p>
            <a:r>
              <a:rPr lang="nb-NO" sz="1200" b="0" i="0" u="none" strike="noStrike" kern="1200" baseline="0" dirty="0">
                <a:solidFill>
                  <a:schemeClr val="tx1"/>
                </a:solidFill>
                <a:latin typeface="+mn-lt"/>
                <a:ea typeface="+mn-ea"/>
                <a:cs typeface="+mn-cs"/>
              </a:rPr>
              <a:t>Aksjonsforskning forstås da som en type intervenerende og konstruerende forskning hvor en</a:t>
            </a:r>
          </a:p>
          <a:p>
            <a:r>
              <a:rPr lang="nb-NO" sz="1200" b="0" i="0" u="none" strike="noStrike" kern="1200" baseline="0" dirty="0">
                <a:solidFill>
                  <a:schemeClr val="tx1"/>
                </a:solidFill>
                <a:latin typeface="+mn-lt"/>
                <a:ea typeface="+mn-ea"/>
                <a:cs typeface="+mn-cs"/>
              </a:rPr>
              <a:t>forsker sammen med aktørene uten på forhånd avklarte problemstillinger (Kalleberg, 1992). I</a:t>
            </a:r>
          </a:p>
          <a:p>
            <a:r>
              <a:rPr lang="nb-NO" sz="1200" b="0" i="0" u="none" strike="noStrike" kern="1200" baseline="0" dirty="0">
                <a:solidFill>
                  <a:schemeClr val="tx1"/>
                </a:solidFill>
                <a:latin typeface="+mn-lt"/>
                <a:ea typeface="+mn-ea"/>
                <a:cs typeface="+mn-cs"/>
              </a:rPr>
              <a:t>følge Kalleberg (1992) og Carr (2006) er ikke aksjonsforskning en særegen metode, eller en</a:t>
            </a:r>
          </a:p>
          <a:p>
            <a:r>
              <a:rPr lang="nb-NO" sz="1200" b="0" i="0" u="none" strike="noStrike" kern="1200" baseline="0" dirty="0">
                <a:solidFill>
                  <a:schemeClr val="tx1"/>
                </a:solidFill>
                <a:latin typeface="+mn-lt"/>
                <a:ea typeface="+mn-ea"/>
                <a:cs typeface="+mn-cs"/>
              </a:rPr>
              <a:t>særegen type data, men et helhetlig forskningsopplegg av konstruktiv karakter, fordi forskeren</a:t>
            </a:r>
          </a:p>
          <a:p>
            <a:r>
              <a:rPr lang="nb-NO" sz="1200" b="0" i="0" u="none" strike="noStrike" kern="1200" baseline="0" dirty="0">
                <a:solidFill>
                  <a:schemeClr val="tx1"/>
                </a:solidFill>
                <a:latin typeface="+mn-lt"/>
                <a:ea typeface="+mn-ea"/>
                <a:cs typeface="+mn-cs"/>
              </a:rPr>
              <a:t>aktivt deltar i forandrende inngrep i det studerte felt. Kalleberg (1992) vektlegger nettopp det</a:t>
            </a:r>
          </a:p>
          <a:p>
            <a:r>
              <a:rPr lang="nb-NO" sz="1200" b="0" i="0" u="none" strike="noStrike" kern="1200" baseline="0" dirty="0">
                <a:solidFill>
                  <a:schemeClr val="tx1"/>
                </a:solidFill>
                <a:latin typeface="+mn-lt"/>
                <a:ea typeface="+mn-ea"/>
                <a:cs typeface="+mn-cs"/>
              </a:rPr>
              <a:t>unike eller spesielle som er det forskningsmessig mest verdifulle resultatet i de konstruktive</a:t>
            </a:r>
          </a:p>
          <a:p>
            <a:r>
              <a:rPr lang="nb-NO" sz="1200" b="0" i="0" u="none" strike="noStrike" kern="1200" baseline="0" dirty="0">
                <a:solidFill>
                  <a:schemeClr val="tx1"/>
                </a:solidFill>
                <a:latin typeface="+mn-lt"/>
                <a:ea typeface="+mn-ea"/>
                <a:cs typeface="+mn-cs"/>
              </a:rPr>
              <a:t>forskningsopplegg. </a:t>
            </a:r>
          </a:p>
          <a:p>
            <a:endParaRPr lang="nb-NO" sz="1200" b="0" i="0" u="none" strike="noStrike" kern="1200" baseline="0" dirty="0">
              <a:solidFill>
                <a:schemeClr val="tx1"/>
              </a:solidFill>
              <a:latin typeface="+mn-lt"/>
              <a:ea typeface="+mn-ea"/>
              <a:cs typeface="+mn-cs"/>
            </a:endParaRPr>
          </a:p>
          <a:p>
            <a:r>
              <a:rPr lang="nb-NO" sz="1200" b="0" i="0" u="none" strike="noStrike" kern="1200" baseline="0" dirty="0">
                <a:solidFill>
                  <a:schemeClr val="tx1"/>
                </a:solidFill>
                <a:latin typeface="+mn-lt"/>
                <a:ea typeface="+mn-ea"/>
                <a:cs typeface="+mn-cs"/>
              </a:rPr>
              <a:t>Forskning hvor en lykkes med nye løsninger vil gi forskningsbidrag som</a:t>
            </a:r>
          </a:p>
          <a:p>
            <a:r>
              <a:rPr lang="nb-NO" sz="1200" b="0" i="0" u="none" strike="noStrike" kern="1200" baseline="0" dirty="0">
                <a:solidFill>
                  <a:schemeClr val="tx1"/>
                </a:solidFill>
                <a:latin typeface="+mn-lt"/>
                <a:ea typeface="+mn-ea"/>
                <a:cs typeface="+mn-cs"/>
              </a:rPr>
              <a:t>er viktigere enn alle de mislykkede løsningene en avdekker underveis. Galtung (1977) har</a:t>
            </a:r>
          </a:p>
          <a:p>
            <a:r>
              <a:rPr lang="nb-NO" sz="1200" b="0" i="0" u="none" strike="noStrike" kern="1200" baseline="0" dirty="0">
                <a:solidFill>
                  <a:schemeClr val="tx1"/>
                </a:solidFill>
                <a:latin typeface="+mn-lt"/>
                <a:ea typeface="+mn-ea"/>
                <a:cs typeface="+mn-cs"/>
              </a:rPr>
              <a:t>også poengtert at samfunnsvitenskapene ikke bare må kartlegge sosiale fenomener, men også</a:t>
            </a:r>
          </a:p>
          <a:p>
            <a:r>
              <a:rPr lang="nb-NO" sz="1200" b="0" i="0" u="none" strike="noStrike" kern="1200" baseline="0" dirty="0">
                <a:solidFill>
                  <a:schemeClr val="tx1"/>
                </a:solidFill>
                <a:latin typeface="+mn-lt"/>
                <a:ea typeface="+mn-ea"/>
                <a:cs typeface="+mn-cs"/>
              </a:rPr>
              <a:t>må kunne bidra til å endre samfunnet til det bedre. Galtung (ibid.) stiller spørsmål om hvorfor</a:t>
            </a:r>
          </a:p>
          <a:p>
            <a:r>
              <a:rPr lang="nb-NO" sz="1200" b="0" i="0" u="none" strike="noStrike" kern="1200" baseline="0" dirty="0">
                <a:solidFill>
                  <a:schemeClr val="tx1"/>
                </a:solidFill>
                <a:latin typeface="+mn-lt"/>
                <a:ea typeface="+mn-ea"/>
                <a:cs typeface="+mn-cs"/>
              </a:rPr>
              <a:t>en ellers skal ha samfunnsvitenskap?</a:t>
            </a:r>
            <a:endParaRPr lang="nb-NO" altLang="nb-NO" dirty="0">
              <a:latin typeface="Arial" panose="020B0604020202020204" pitchFamily="34" charset="0"/>
            </a:endParaRPr>
          </a:p>
          <a:p>
            <a:pPr eaLnBrk="1" hangingPunct="1"/>
            <a:endParaRPr lang="nb-NO" altLang="nb-NO" dirty="0">
              <a:latin typeface="Arial" panose="020B0604020202020204" pitchFamily="34" charset="0"/>
            </a:endParaRPr>
          </a:p>
          <a:p>
            <a:pPr eaLnBrk="1" hangingPunct="1"/>
            <a:r>
              <a:rPr lang="nb-NO" altLang="nb-NO" dirty="0">
                <a:latin typeface="Arial" panose="020B0604020202020204" pitchFamily="34" charset="0"/>
              </a:rPr>
              <a:t>Forbedringsarbeid i skolen er krevende-</a:t>
            </a:r>
            <a:r>
              <a:rPr lang="nb-NO" altLang="nb-NO" baseline="0" dirty="0">
                <a:latin typeface="Arial" panose="020B0604020202020204" pitchFamily="34" charset="0"/>
              </a:rPr>
              <a:t> for å sikre kvalitet ønsker en at en forsker er med for å </a:t>
            </a:r>
            <a:r>
              <a:rPr lang="nb-NO" altLang="nb-NO" baseline="0" dirty="0" err="1">
                <a:latin typeface="Arial" panose="020B0604020202020204" pitchFamily="34" charset="0"/>
              </a:rPr>
              <a:t>kvalitetssikrer</a:t>
            </a:r>
            <a:r>
              <a:rPr lang="nb-NO" altLang="nb-NO" baseline="0" dirty="0">
                <a:latin typeface="Arial" panose="020B0604020202020204" pitchFamily="34" charset="0"/>
              </a:rPr>
              <a:t> prosessene</a:t>
            </a:r>
            <a:endParaRPr lang="nb-NO" altLang="nb-NO" dirty="0">
              <a:latin typeface="Arial" panose="020B0604020202020204" pitchFamily="34" charset="0"/>
            </a:endParaRPr>
          </a:p>
          <a:p>
            <a:pPr eaLnBrk="1" hangingPunct="1"/>
            <a:r>
              <a:rPr lang="nb-NO" altLang="nb-NO" dirty="0">
                <a:latin typeface="Arial" panose="020B0604020202020204" pitchFamily="34" charset="0"/>
              </a:rPr>
              <a:t>Aksjonsforskning er en tilnærming for å fremme forbedringsarbeid og  innovative praksiser i skolene</a:t>
            </a:r>
          </a:p>
        </p:txBody>
      </p:sp>
      <p:sp>
        <p:nvSpPr>
          <p:cNvPr id="24580" name="Plassholder for lysbildenummer 3"/>
          <p:cNvSpPr>
            <a:spLocks noGrp="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F9827FB-45B0-49B4-936E-0582624A9B9C}" type="slidenum">
              <a:rPr lang="nb-NO" altLang="nb-NO"/>
              <a:pPr eaLnBrk="1" hangingPunct="1">
                <a:spcBef>
                  <a:spcPct val="0"/>
                </a:spcBef>
              </a:pPr>
              <a:t>15</a:t>
            </a:fld>
            <a:endParaRPr lang="nb-NO" altLang="nb-NO"/>
          </a:p>
        </p:txBody>
      </p:sp>
    </p:spTree>
    <p:extLst>
      <p:ext uri="{BB962C8B-B14F-4D97-AF65-F5344CB8AC3E}">
        <p14:creationId xmlns:p14="http://schemas.microsoft.com/office/powerpoint/2010/main" val="891178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BE5E6AF7-0F88-4448-99BD-1AC252BB1A7B}" type="slidenum">
              <a:rPr lang="nb-NO" smtClean="0"/>
              <a:t>17</a:t>
            </a:fld>
            <a:endParaRPr lang="nb-NO"/>
          </a:p>
        </p:txBody>
      </p:sp>
    </p:spTree>
    <p:extLst>
      <p:ext uri="{BB962C8B-B14F-4D97-AF65-F5344CB8AC3E}">
        <p14:creationId xmlns:p14="http://schemas.microsoft.com/office/powerpoint/2010/main" val="35223842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US" dirty="0">
              <a:cs typeface="Calibri"/>
            </a:endParaRPr>
          </a:p>
          <a:p>
            <a:endParaRPr lang="en-US" dirty="0">
              <a:cs typeface="Calibri"/>
            </a:endParaRPr>
          </a:p>
        </p:txBody>
      </p:sp>
      <p:sp>
        <p:nvSpPr>
          <p:cNvPr id="4" name="Plassholder for lysbildenummer 3"/>
          <p:cNvSpPr>
            <a:spLocks noGrp="1"/>
          </p:cNvSpPr>
          <p:nvPr>
            <p:ph type="sldNum" sz="quarter" idx="5"/>
          </p:nvPr>
        </p:nvSpPr>
        <p:spPr/>
        <p:txBody>
          <a:bodyPr/>
          <a:lstStyle/>
          <a:p>
            <a:fld id="{BE5E6AF7-0F88-4448-99BD-1AC252BB1A7B}" type="slidenum">
              <a:rPr lang="nb-NO" smtClean="0"/>
              <a:t>18</a:t>
            </a:fld>
            <a:endParaRPr lang="nb-NO"/>
          </a:p>
        </p:txBody>
      </p:sp>
    </p:spTree>
    <p:extLst>
      <p:ext uri="{BB962C8B-B14F-4D97-AF65-F5344CB8AC3E}">
        <p14:creationId xmlns:p14="http://schemas.microsoft.com/office/powerpoint/2010/main" val="1415086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15240" marR="15240" algn="just">
              <a:defRPr/>
            </a:pPr>
            <a:r>
              <a:rPr lang="en-US" sz="1200" b="0" i="0" dirty="0">
                <a:solidFill>
                  <a:srgbClr val="000000"/>
                </a:solidFill>
                <a:effectLst/>
                <a:latin typeface="arial"/>
                <a:cs typeface="arial"/>
              </a:rPr>
              <a:t>Newly qualified Norwegian teachers are academically educated through five years of education </a:t>
            </a:r>
            <a:r>
              <a:rPr lang="en-US" sz="1200" b="0" i="0" dirty="0">
                <a:solidFill>
                  <a:srgbClr val="000000"/>
                </a:solidFill>
                <a:effectLst/>
                <a:highlight>
                  <a:srgbClr val="FFFF00"/>
                </a:highlight>
                <a:latin typeface="arial"/>
                <a:cs typeface="arial"/>
              </a:rPr>
              <a:t>and end </a:t>
            </a:r>
            <a:r>
              <a:rPr lang="en-US" sz="1200" b="0" i="0">
                <a:solidFill>
                  <a:srgbClr val="000000"/>
                </a:solidFill>
                <a:effectLst/>
                <a:highlight>
                  <a:srgbClr val="FFFF00"/>
                </a:highlight>
                <a:latin typeface="arial"/>
                <a:cs typeface="arial"/>
              </a:rPr>
              <a:t>up with  </a:t>
            </a:r>
            <a:r>
              <a:rPr lang="en-US" sz="1200" b="0" i="0" dirty="0">
                <a:solidFill>
                  <a:srgbClr val="000000"/>
                </a:solidFill>
                <a:effectLst/>
                <a:highlight>
                  <a:srgbClr val="FFFF00"/>
                </a:highlight>
                <a:latin typeface="arial"/>
                <a:cs typeface="arial"/>
              </a:rPr>
              <a:t>master`s </a:t>
            </a:r>
            <a:r>
              <a:rPr lang="en-US" sz="1200" b="0" i="0">
                <a:solidFill>
                  <a:srgbClr val="000000"/>
                </a:solidFill>
                <a:effectLst/>
                <a:highlight>
                  <a:srgbClr val="FFFF00"/>
                </a:highlight>
                <a:latin typeface="arial"/>
                <a:cs typeface="arial"/>
              </a:rPr>
              <a:t>thesis. </a:t>
            </a:r>
            <a:r>
              <a:rPr lang="en-US" sz="1200" b="0" i="0" dirty="0">
                <a:solidFill>
                  <a:srgbClr val="000000"/>
                </a:solidFill>
                <a:effectLst/>
                <a:highlight>
                  <a:srgbClr val="FFFF00"/>
                </a:highlight>
                <a:latin typeface="arial"/>
                <a:cs typeface="arial"/>
              </a:rPr>
              <a:t>In school the new teachers work in different groups and relations with colleagues, mentors, school leaders etc. Based on our research questi</a:t>
            </a:r>
            <a:r>
              <a:rPr lang="en-US" sz="1200" b="0" i="0" dirty="0">
                <a:solidFill>
                  <a:srgbClr val="000000"/>
                </a:solidFill>
                <a:effectLst/>
                <a:latin typeface="arial"/>
                <a:cs typeface="arial"/>
              </a:rPr>
              <a:t>on we explore whether, and possibly how, writing a master`s thesis can prepare the students for professional discussions, development and collaboration involving the NQTs, their mentors and their colleagues? We look for mutual learning when exploring the question: </a:t>
            </a:r>
            <a:r>
              <a:rPr lang="en-GB" sz="1200" noProof="0" dirty="0"/>
              <a:t>Does working with and writing a master`s thesis prepare the student teachers for mutual learning? How, why/why not, for whom, etc? </a:t>
            </a:r>
            <a:r>
              <a:rPr lang="en-GB" noProof="0" dirty="0"/>
              <a:t>The process of writing a master`s thesis is not only about writing, but also includes to decide on a theme, to recognise a challenge, to formulate a research question, to read and understand  theoretical  text, etc. Etc. This is a process where submitting a master`s thesis is the endpoint. </a:t>
            </a:r>
            <a:endParaRPr lang="en-GB" sz="1200" noProof="0" dirty="0"/>
          </a:p>
          <a:p>
            <a:pPr marL="15240" marR="15240" algn="just"/>
            <a:endParaRPr lang="en-US" sz="1200" b="0" i="0" dirty="0">
              <a:solidFill>
                <a:srgbClr val="000000"/>
              </a:solidFill>
              <a:effectLst/>
              <a:latin typeface="arial" panose="020B0604020202020204" pitchFamily="34" charset="0"/>
            </a:endParaRPr>
          </a:p>
          <a:p>
            <a:pPr marL="15240" marR="15240" algn="just"/>
            <a:endParaRPr lang="en-US" dirty="0">
              <a:latin typeface="arial" panose="020B0604020202020204" pitchFamily="34" charset="0"/>
              <a:cs typeface="arial" panose="020B0604020202020204" pitchFamily="34" charset="0"/>
            </a:endParaRPr>
          </a:p>
          <a:p>
            <a:endParaRPr lang="nb-NO" dirty="0">
              <a:cs typeface="Calibri"/>
            </a:endParaRPr>
          </a:p>
        </p:txBody>
      </p:sp>
      <p:sp>
        <p:nvSpPr>
          <p:cNvPr id="4" name="Plassholder for lysbildenummer 3"/>
          <p:cNvSpPr>
            <a:spLocks noGrp="1"/>
          </p:cNvSpPr>
          <p:nvPr>
            <p:ph type="sldNum" sz="quarter" idx="5"/>
          </p:nvPr>
        </p:nvSpPr>
        <p:spPr/>
        <p:txBody>
          <a:bodyPr/>
          <a:lstStyle/>
          <a:p>
            <a:fld id="{BE5E6AF7-0F88-4448-99BD-1AC252BB1A7B}" type="slidenum">
              <a:rPr lang="nb-NO" smtClean="0"/>
              <a:t>19</a:t>
            </a:fld>
            <a:endParaRPr lang="nb-NO"/>
          </a:p>
        </p:txBody>
      </p:sp>
    </p:spTree>
    <p:extLst>
      <p:ext uri="{BB962C8B-B14F-4D97-AF65-F5344CB8AC3E}">
        <p14:creationId xmlns:p14="http://schemas.microsoft.com/office/powerpoint/2010/main" val="4032176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Two research circles in the STEP-project have discussed questions relevant for NQTs with a master`s thesis.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The participants in our research circles are a head of school in a municipality, a headmaster from a public school, a newly qualified teacher, a teacher who qualified one year ago, a mentor for NQT`s, a </a:t>
            </a:r>
            <a:r>
              <a:rPr lang="en-US" sz="1200" b="0" i="0" dirty="0" err="1">
                <a:solidFill>
                  <a:srgbClr val="000000"/>
                </a:solidFill>
                <a:effectLst/>
                <a:latin typeface="arial" panose="020B0604020202020204" pitchFamily="34" charset="0"/>
              </a:rPr>
              <a:t>phd</a:t>
            </a:r>
            <a:r>
              <a:rPr lang="en-US" sz="1200" b="0" i="0" dirty="0">
                <a:solidFill>
                  <a:srgbClr val="000000"/>
                </a:solidFill>
                <a:effectLst/>
                <a:latin typeface="arial" panose="020B0604020202020204" pitchFamily="34" charset="0"/>
              </a:rPr>
              <a:t> student, an observing researcher and a researcher leading the circle.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These groups meets for two hours, six times each year and discuss questions/themes chosen by the researchers. Each meeting is digital, the participants represent the whole country.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The meetings are recorded, transcribed and analyzed by coding and categorizing relevant parts of the transcriptions.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This process leads us to some categories/themes framing the findings.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The process is going on we are not finished, but our preliminary categories are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1) </a:t>
            </a:r>
            <a:r>
              <a:rPr lang="en-US" dirty="0"/>
              <a:t>Coherence between mutual learning and relevant theoretical content. </a:t>
            </a:r>
            <a:r>
              <a:rPr lang="en-US" sz="1200" b="0" i="0" dirty="0">
                <a:solidFill>
                  <a:srgbClr val="000000"/>
                </a:solidFill>
                <a:effectLst/>
                <a:latin typeface="arial" panose="020B0604020202020204" pitchFamily="34" charset="0"/>
              </a:rPr>
              <a:t>We expect to develop knowledge about the importance of pointing the theoretical content in subjects, in teacher education, towards practice (praksisnær </a:t>
            </a:r>
            <a:r>
              <a:rPr lang="en-US" sz="1200" b="0" i="0" dirty="0" err="1">
                <a:solidFill>
                  <a:srgbClr val="000000"/>
                </a:solidFill>
                <a:effectLst/>
                <a:latin typeface="arial" panose="020B0604020202020204" pitchFamily="34" charset="0"/>
              </a:rPr>
              <a:t>teori</a:t>
            </a:r>
            <a:r>
              <a:rPr lang="en-US" sz="1200" b="0" i="0" dirty="0">
                <a:solidFill>
                  <a:srgbClr val="000000"/>
                </a:solidFill>
                <a:effectLst/>
                <a:latin typeface="arial" panose="020B0604020202020204" pitchFamily="34" charset="0"/>
              </a:rPr>
              <a:t>) and train the students to explain and reflect together. We explore whether relevant theoretical content might prepare the students to participate actively in shared reflections and in this way in mutual learning.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The 2) category is about The importance of research methods relevant for a future teacher. We explore the characteristics of research methods relevant for improvement of professional quality and personal development.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And  3). Skills of collaboration and mutual learning. We explore how students` skills of collaboration can be relevant for them as future teachers and whether  these skills are transferred to a professional community of learning.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We do not have much time today, therefore we won`t say much about 1) and 2), but jump to category 3)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latin typeface="arial" panose="020B060402020202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endParaRPr lang="nb-NO" dirty="0"/>
          </a:p>
        </p:txBody>
      </p:sp>
      <p:sp>
        <p:nvSpPr>
          <p:cNvPr id="4" name="Plassholder for lysbildenummer 3"/>
          <p:cNvSpPr>
            <a:spLocks noGrp="1"/>
          </p:cNvSpPr>
          <p:nvPr>
            <p:ph type="sldNum" sz="quarter" idx="5"/>
          </p:nvPr>
        </p:nvSpPr>
        <p:spPr/>
        <p:txBody>
          <a:bodyPr/>
          <a:lstStyle/>
          <a:p>
            <a:fld id="{BE5E6AF7-0F88-4448-99BD-1AC252BB1A7B}" type="slidenum">
              <a:rPr lang="nb-NO" smtClean="0"/>
              <a:t>20</a:t>
            </a:fld>
            <a:endParaRPr lang="nb-NO"/>
          </a:p>
        </p:txBody>
      </p:sp>
    </p:spTree>
    <p:extLst>
      <p:ext uri="{BB962C8B-B14F-4D97-AF65-F5344CB8AC3E}">
        <p14:creationId xmlns:p14="http://schemas.microsoft.com/office/powerpoint/2010/main" val="847360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defRPr/>
            </a:pPr>
            <a:r>
              <a:rPr lang="en-US" dirty="0">
                <a:solidFill>
                  <a:srgbClr val="000000"/>
                </a:solidFill>
                <a:latin typeface="arial"/>
                <a:cs typeface="arial"/>
              </a:rPr>
              <a:t> </a:t>
            </a:r>
            <a:r>
              <a:rPr lang="en-US" sz="1200" b="0" i="0" dirty="0">
                <a:solidFill>
                  <a:srgbClr val="000000"/>
                </a:solidFill>
                <a:effectLst/>
                <a:latin typeface="arial"/>
                <a:cs typeface="arial"/>
              </a:rPr>
              <a:t>3) Skills of collaboration and mutual learning.</a:t>
            </a:r>
            <a:r>
              <a:rPr lang="en-US" dirty="0">
                <a:solidFill>
                  <a:srgbClr val="000000"/>
                </a:solidFill>
                <a:latin typeface="arial"/>
                <a:cs typeface="arial"/>
              </a:rPr>
              <a:t> </a:t>
            </a:r>
            <a:endParaRPr lang="en-US" sz="1200" b="0" i="0" dirty="0">
              <a:solidFill>
                <a:srgbClr val="000000"/>
              </a:solidFill>
              <a:effectLst/>
              <a:latin typeface="arial" panose="020B0604020202020204" pitchFamily="34" charset="0"/>
              <a:cs typeface="arial"/>
            </a:endParaRPr>
          </a:p>
          <a:p>
            <a:pPr>
              <a:defRPr/>
            </a:pPr>
            <a:r>
              <a:rPr lang="en-US" sz="1200" b="0" i="0" dirty="0">
                <a:solidFill>
                  <a:srgbClr val="000000"/>
                </a:solidFill>
                <a:effectLst/>
                <a:latin typeface="arial"/>
                <a:cs typeface="arial"/>
              </a:rPr>
              <a:t>Many statements are found in the data, three of them are these.</a:t>
            </a:r>
            <a:r>
              <a:rPr lang="en-US" dirty="0">
                <a:solidFill>
                  <a:srgbClr val="000000"/>
                </a:solidFill>
                <a:latin typeface="arial"/>
                <a:cs typeface="arial"/>
              </a:rPr>
              <a:t> </a:t>
            </a:r>
            <a:endParaRPr lang="en-US" sz="1200" b="0" i="0" dirty="0">
              <a:solidFill>
                <a:srgbClr val="000000"/>
              </a:solidFill>
              <a:effectLst/>
              <a:latin typeface="arial" panose="020B0604020202020204" pitchFamily="34" charset="0"/>
              <a:cs typeface="arial"/>
            </a:endParaRPr>
          </a:p>
          <a:p>
            <a:pPr marL="228600" indent="-228600">
              <a:buFontTx/>
              <a:buAutoNum type="arabicParenR"/>
              <a:defRPr/>
            </a:pPr>
            <a:r>
              <a:rPr lang="en-US" dirty="0"/>
              <a:t>According to the informants, the participants in the research circle, writing a master`s thesis seems to be a lonely process on the way to a high level of knowledge. But this way of working is understood as very different from the teachers` ways of working. Teachers propose a question, a problem or a challenge and the colleagues, the team, the group of staff discuss before each of the teachers draws some kind of conclusion, and in some way or another this influences their practice teaching the pupils. The latter being a process based on collaboration and mutual </a:t>
            </a:r>
            <a:r>
              <a:rPr lang="en-US"/>
              <a:t>learning, but </a:t>
            </a:r>
            <a:r>
              <a:rPr lang="en-US" dirty="0"/>
              <a:t>working with a master`s thesis won`t in the same way prepare the future teachers for this. </a:t>
            </a:r>
            <a:endParaRPr lang="en-US" dirty="0">
              <a:cs typeface="Calibri"/>
            </a:endParaRPr>
          </a:p>
          <a:p>
            <a:pPr marL="228600" indent="-228600">
              <a:buFontTx/>
              <a:buAutoNum type="arabicParenR"/>
              <a:defRPr/>
            </a:pPr>
            <a:r>
              <a:rPr lang="en-US" dirty="0"/>
              <a:t>Education exercising «real» collaboration (</a:t>
            </a:r>
            <a:r>
              <a:rPr lang="en-US" dirty="0" err="1"/>
              <a:t>ikke</a:t>
            </a:r>
            <a:r>
              <a:rPr lang="en-US" dirty="0"/>
              <a:t> «</a:t>
            </a:r>
            <a:r>
              <a:rPr lang="en-US" dirty="0" err="1"/>
              <a:t>på</a:t>
            </a:r>
            <a:r>
              <a:rPr lang="en-US" dirty="0"/>
              <a:t> </a:t>
            </a:r>
            <a:r>
              <a:rPr lang="en-US" dirty="0" err="1"/>
              <a:t>liksom</a:t>
            </a:r>
            <a:r>
              <a:rPr lang="en-US" dirty="0"/>
              <a:t>») might prepare the students for professional collaboration, it was said. The participants in the research circles propose ideas to increase the learning outcome related to being future practicians, amongst others to increase the skills of collaboration. They think that collaboration related to responsibility might lead to skills of collaboration useful for a future teacher. </a:t>
            </a:r>
            <a:endParaRPr lang="en-US" dirty="0">
              <a:cs typeface="Calibri"/>
            </a:endParaRPr>
          </a:p>
          <a:p>
            <a:pPr>
              <a:defRPr/>
            </a:pPr>
            <a:r>
              <a:rPr lang="en-US" dirty="0"/>
              <a:t>A third point from the research circles was that </a:t>
            </a:r>
            <a:endParaRPr lang="en-US" dirty="0">
              <a:cs typeface="Calibri"/>
            </a:endParaRPr>
          </a:p>
          <a:p>
            <a:pPr>
              <a:defRPr/>
            </a:pPr>
            <a:r>
              <a:rPr lang="en-US" dirty="0"/>
              <a:t>3) Collaboration where all the parts construct and  appropriate knowledge is characterizing working as a teacher in more and more schools. The learning, in these cases, is mutual because all parts are learning. The participants in the research circles agree on this, but also say that the processes appear different in the schools, They mean that the schools should  intend to include the NQT`s and put weight to the high level of academic knowledge brought into the school by the NQT`s educated with a master`s thesis .</a:t>
            </a:r>
            <a:endParaRPr lang="en-US"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cs typeface="Calibri"/>
            </a:endParaRPr>
          </a:p>
          <a:p>
            <a:pPr>
              <a:defRPr/>
            </a:pPr>
            <a:r>
              <a:rPr lang="en-US" dirty="0"/>
              <a:t>These three statements are closely related and partly overlapping, but can lead us to some arguments for taking action both in teacher education, in mentoring of NQT`s, in education leaders and in development in schools. </a:t>
            </a:r>
            <a:endParaRPr lang="en-US" dirty="0">
              <a:cs typeface="Calibri"/>
            </a:endParaRPr>
          </a:p>
          <a:p>
            <a:pPr marL="228600" marR="0" lvl="0" indent="-228600" algn="l" defTabSz="457200">
              <a:lnSpc>
                <a:spcPct val="100000"/>
              </a:lnSpc>
              <a:spcBef>
                <a:spcPts val="0"/>
              </a:spcBef>
              <a:spcAft>
                <a:spcPts val="0"/>
              </a:spcAft>
              <a:buClrTx/>
              <a:buSzTx/>
              <a:buAutoNum type="arabicParenR"/>
              <a:tabLst/>
              <a:defRPr/>
            </a:pPr>
            <a:endParaRPr lang="en-US" dirty="0">
              <a:cs typeface="Calibri"/>
            </a:endParaRPr>
          </a:p>
          <a:p>
            <a:pPr marR="0" lvl="0" algn="l" defTabSz="457200">
              <a:lnSpc>
                <a:spcPct val="100000"/>
              </a:lnSpc>
              <a:spcBef>
                <a:spcPts val="0"/>
              </a:spcBef>
              <a:spcAft>
                <a:spcPts val="0"/>
              </a:spcAft>
              <a:buClrTx/>
              <a:buSzTx/>
              <a:tabLst/>
              <a:defRPr/>
            </a:pPr>
            <a:endParaRPr lang="en-US" dirty="0">
              <a:cs typeface="Calibri"/>
            </a:endParaRPr>
          </a:p>
          <a:p>
            <a:pPr marR="0" lvl="0" algn="l" defTabSz="457200" rtl="0" eaLnBrk="1" fontAlgn="auto" latinLnBrk="0" hangingPunct="1">
              <a:lnSpc>
                <a:spcPct val="100000"/>
              </a:lnSpc>
              <a:spcBef>
                <a:spcPts val="0"/>
              </a:spcBef>
              <a:spcAft>
                <a:spcPts val="0"/>
              </a:spcAft>
              <a:buClrTx/>
              <a:buSzTx/>
              <a:tabLst/>
              <a:defRPr/>
            </a:pPr>
            <a:endParaRPr lang="en-US" dirty="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cs typeface="arial" panose="020B0604020202020204" pitchFamily="34" charset="0"/>
            </a:endParaRPr>
          </a:p>
        </p:txBody>
      </p:sp>
      <p:sp>
        <p:nvSpPr>
          <p:cNvPr id="4" name="Plassholder for lysbildenummer 3"/>
          <p:cNvSpPr>
            <a:spLocks noGrp="1"/>
          </p:cNvSpPr>
          <p:nvPr>
            <p:ph type="sldNum" sz="quarter" idx="5"/>
          </p:nvPr>
        </p:nvSpPr>
        <p:spPr/>
        <p:txBody>
          <a:bodyPr/>
          <a:lstStyle/>
          <a:p>
            <a:fld id="{BE5E6AF7-0F88-4448-99BD-1AC252BB1A7B}" type="slidenum">
              <a:rPr lang="nb-NO" smtClean="0"/>
              <a:t>21</a:t>
            </a:fld>
            <a:endParaRPr lang="nb-NO"/>
          </a:p>
        </p:txBody>
      </p:sp>
    </p:spTree>
    <p:extLst>
      <p:ext uri="{BB962C8B-B14F-4D97-AF65-F5344CB8AC3E}">
        <p14:creationId xmlns:p14="http://schemas.microsoft.com/office/powerpoint/2010/main" val="288286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defRPr/>
            </a:pPr>
            <a:r>
              <a:rPr lang="en-US" sz="1200" b="0" i="0" dirty="0">
                <a:solidFill>
                  <a:srgbClr val="000000"/>
                </a:solidFill>
                <a:effectLst/>
                <a:latin typeface="arial"/>
                <a:cs typeface="arial"/>
              </a:rPr>
              <a:t>All </a:t>
            </a:r>
            <a:r>
              <a:rPr lang="en-US" dirty="0">
                <a:solidFill>
                  <a:srgbClr val="000000"/>
                </a:solidFill>
                <a:latin typeface="arial"/>
                <a:cs typeface="arial"/>
              </a:rPr>
              <a:t>these</a:t>
            </a:r>
            <a:r>
              <a:rPr lang="en-US" sz="1200" b="0" i="0" dirty="0">
                <a:solidFill>
                  <a:srgbClr val="000000"/>
                </a:solidFill>
                <a:effectLst/>
                <a:latin typeface="arial"/>
                <a:cs typeface="arial"/>
              </a:rPr>
              <a:t> three categories will bring us into discussions related to teacher education, to the transition from being a student to becoming a NQT and to the </a:t>
            </a:r>
            <a:r>
              <a:rPr lang="en-US" dirty="0">
                <a:solidFill>
                  <a:srgbClr val="000000"/>
                </a:solidFill>
                <a:latin typeface="arial"/>
                <a:cs typeface="arial"/>
              </a:rPr>
              <a:t>culture in the schools</a:t>
            </a:r>
            <a:r>
              <a:rPr lang="en-US" sz="1200" b="0" i="0" dirty="0">
                <a:solidFill>
                  <a:srgbClr val="000000"/>
                </a:solidFill>
                <a:effectLst/>
                <a:latin typeface="arial"/>
                <a:cs typeface="arial"/>
              </a:rPr>
              <a:t> employing NQT`s and including them in the staff.</a:t>
            </a:r>
          </a:p>
          <a:p>
            <a:pPr>
              <a:defRPr/>
            </a:pPr>
            <a:r>
              <a:rPr lang="en-US" sz="1200" b="0" i="0" dirty="0">
                <a:solidFill>
                  <a:srgbClr val="000000"/>
                </a:solidFill>
                <a:effectLst/>
                <a:latin typeface="arial"/>
                <a:cs typeface="arial"/>
              </a:rPr>
              <a:t>When it comes to the loneliness when writing the master</a:t>
            </a:r>
            <a:r>
              <a:rPr lang="en-US" dirty="0">
                <a:solidFill>
                  <a:srgbClr val="000000"/>
                </a:solidFill>
                <a:latin typeface="arial"/>
                <a:cs typeface="arial"/>
              </a:rPr>
              <a:t>`s thesis, </a:t>
            </a:r>
            <a:r>
              <a:rPr lang="en-US" sz="1200" b="0" i="0" dirty="0">
                <a:solidFill>
                  <a:srgbClr val="000000"/>
                </a:solidFill>
                <a:effectLst/>
                <a:latin typeface="arial"/>
                <a:cs typeface="arial"/>
              </a:rPr>
              <a:t>it can be understood as a hint</a:t>
            </a:r>
            <a:r>
              <a:rPr lang="en-US" dirty="0">
                <a:solidFill>
                  <a:srgbClr val="000000"/>
                </a:solidFill>
                <a:latin typeface="arial"/>
                <a:cs typeface="arial"/>
              </a:rPr>
              <a:t> from the research circles</a:t>
            </a:r>
            <a:r>
              <a:rPr lang="en-US" sz="1200" b="0" i="0" dirty="0">
                <a:solidFill>
                  <a:srgbClr val="000000"/>
                </a:solidFill>
                <a:effectLst/>
                <a:latin typeface="arial"/>
                <a:cs typeface="arial"/>
              </a:rPr>
              <a:t> to the universities: Don`t organize the students into loneliness</a:t>
            </a:r>
            <a:r>
              <a:rPr lang="en-US" dirty="0">
                <a:solidFill>
                  <a:srgbClr val="000000"/>
                </a:solidFill>
                <a:latin typeface="arial"/>
                <a:cs typeface="arial"/>
              </a:rPr>
              <a:t>, and certainly not for</a:t>
            </a:r>
            <a:r>
              <a:rPr lang="en-US" sz="1200" b="0" i="0" dirty="0">
                <a:solidFill>
                  <a:srgbClr val="000000"/>
                </a:solidFill>
                <a:effectLst/>
                <a:latin typeface="arial"/>
                <a:cs typeface="arial"/>
              </a:rPr>
              <a:t> the last year of their studies</a:t>
            </a:r>
            <a:r>
              <a:rPr lang="en-US" dirty="0">
                <a:solidFill>
                  <a:srgbClr val="000000"/>
                </a:solidFill>
                <a:latin typeface="arial"/>
                <a:cs typeface="arial"/>
              </a:rPr>
              <a:t> just before they are to start their professional life. The NQT`s should be </a:t>
            </a:r>
            <a:r>
              <a:rPr lang="en-US" sz="1200" b="0" i="0" dirty="0">
                <a:solidFill>
                  <a:srgbClr val="000000"/>
                </a:solidFill>
                <a:effectLst/>
                <a:latin typeface="arial"/>
                <a:cs typeface="arial"/>
              </a:rPr>
              <a:t>good at collaborating and</a:t>
            </a:r>
            <a:r>
              <a:rPr lang="en-US" dirty="0">
                <a:solidFill>
                  <a:srgbClr val="000000"/>
                </a:solidFill>
                <a:latin typeface="arial"/>
                <a:cs typeface="arial"/>
              </a:rPr>
              <a:t> be able to</a:t>
            </a:r>
            <a:r>
              <a:rPr lang="en-US" sz="1200" b="0" i="0" dirty="0">
                <a:solidFill>
                  <a:srgbClr val="000000"/>
                </a:solidFill>
                <a:effectLst/>
                <a:latin typeface="arial"/>
                <a:cs typeface="arial"/>
              </a:rPr>
              <a:t> learn together with the rest of the staff when they start working.</a:t>
            </a:r>
            <a:r>
              <a:rPr lang="en-US" dirty="0">
                <a:solidFill>
                  <a:srgbClr val="000000"/>
                </a:solidFill>
                <a:latin typeface="arial"/>
                <a:cs typeface="arial"/>
              </a:rPr>
              <a:t> </a:t>
            </a:r>
            <a:endParaRPr lang="en-US" sz="1200" b="0" i="0" dirty="0">
              <a:solidFill>
                <a:srgbClr val="000000"/>
              </a:solidFill>
              <a:effectLst/>
              <a:latin typeface="arial" panose="020B0604020202020204" pitchFamily="34" charset="0"/>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a:defRPr/>
            </a:pPr>
            <a:r>
              <a:rPr lang="en-US" sz="1200" b="0" i="0" dirty="0">
                <a:solidFill>
                  <a:srgbClr val="000000"/>
                </a:solidFill>
                <a:effectLst/>
                <a:latin typeface="arial"/>
                <a:cs typeface="arial"/>
              </a:rPr>
              <a:t>When it comes to the question about real collaboration one could discuss whether it I possible to learn to collaborate in a situation with no shared actions</a:t>
            </a:r>
            <a:r>
              <a:rPr lang="en-US" dirty="0">
                <a:solidFill>
                  <a:srgbClr val="000000"/>
                </a:solidFill>
                <a:latin typeface="arial"/>
                <a:cs typeface="arial"/>
              </a:rPr>
              <a:t>. When studying, the collaborative learning ends up in individual achievements with no (or only a little) importance for the group. This is </a:t>
            </a:r>
            <a:r>
              <a:rPr lang="en-US" sz="1200" b="0" i="0" dirty="0">
                <a:solidFill>
                  <a:srgbClr val="000000"/>
                </a:solidFill>
                <a:effectLst/>
                <a:latin typeface="arial"/>
                <a:cs typeface="arial"/>
              </a:rPr>
              <a:t>a situation where the </a:t>
            </a:r>
            <a:r>
              <a:rPr lang="en-US" dirty="0">
                <a:solidFill>
                  <a:srgbClr val="000000"/>
                </a:solidFill>
                <a:latin typeface="arial"/>
                <a:cs typeface="arial"/>
              </a:rPr>
              <a:t>results of the learning</a:t>
            </a:r>
            <a:r>
              <a:rPr lang="en-US" sz="1200" b="0" i="0" dirty="0">
                <a:solidFill>
                  <a:srgbClr val="000000"/>
                </a:solidFill>
                <a:effectLst/>
                <a:latin typeface="arial"/>
                <a:cs typeface="arial"/>
              </a:rPr>
              <a:t> from the collaboration </a:t>
            </a:r>
            <a:r>
              <a:rPr lang="en-US" dirty="0">
                <a:solidFill>
                  <a:srgbClr val="000000"/>
                </a:solidFill>
                <a:latin typeface="arial"/>
                <a:cs typeface="arial"/>
              </a:rPr>
              <a:t>aren</a:t>
            </a:r>
            <a:r>
              <a:rPr lang="en-US" sz="1200" b="0" i="0" dirty="0">
                <a:solidFill>
                  <a:srgbClr val="000000"/>
                </a:solidFill>
                <a:effectLst/>
                <a:latin typeface="arial"/>
                <a:cs typeface="arial"/>
              </a:rPr>
              <a:t>`t visible for the group. </a:t>
            </a:r>
            <a:r>
              <a:rPr lang="en-US" dirty="0">
                <a:solidFill>
                  <a:srgbClr val="000000"/>
                </a:solidFill>
                <a:latin typeface="arial"/>
                <a:cs typeface="arial"/>
              </a:rPr>
              <a:t>The participants in the research circles whish collaborative learning to be part of education in university, if this is difficult to achieve, </a:t>
            </a:r>
            <a:r>
              <a:rPr lang="en-US" sz="1200" b="0" i="0" dirty="0">
                <a:solidFill>
                  <a:srgbClr val="000000"/>
                </a:solidFill>
                <a:effectLst/>
                <a:latin typeface="arial"/>
                <a:cs typeface="arial"/>
              </a:rPr>
              <a:t>it could</a:t>
            </a:r>
            <a:r>
              <a:rPr lang="en-US" dirty="0">
                <a:solidFill>
                  <a:srgbClr val="000000"/>
                </a:solidFill>
                <a:latin typeface="arial"/>
                <a:cs typeface="arial"/>
              </a:rPr>
              <a:t>,</a:t>
            </a:r>
            <a:r>
              <a:rPr lang="en-US" sz="1200" b="0" i="0" dirty="0">
                <a:solidFill>
                  <a:srgbClr val="000000"/>
                </a:solidFill>
                <a:effectLst/>
                <a:latin typeface="arial"/>
                <a:cs typeface="arial"/>
              </a:rPr>
              <a:t> </a:t>
            </a:r>
            <a:r>
              <a:rPr lang="en-US" dirty="0">
                <a:solidFill>
                  <a:srgbClr val="000000"/>
                </a:solidFill>
                <a:latin typeface="arial"/>
                <a:cs typeface="arial"/>
              </a:rPr>
              <a:t>maybe, </a:t>
            </a:r>
            <a:r>
              <a:rPr lang="en-US" sz="1200" b="0" i="0" dirty="0">
                <a:solidFill>
                  <a:srgbClr val="000000"/>
                </a:solidFill>
                <a:effectLst/>
                <a:latin typeface="arial"/>
                <a:cs typeface="arial"/>
              </a:rPr>
              <a:t>be of importance to </a:t>
            </a:r>
            <a:r>
              <a:rPr lang="en-US" dirty="0">
                <a:solidFill>
                  <a:srgbClr val="000000"/>
                </a:solidFill>
                <a:latin typeface="arial"/>
                <a:cs typeface="arial"/>
              </a:rPr>
              <a:t>strengthen the mentoring focus</a:t>
            </a:r>
            <a:r>
              <a:rPr lang="en-US" sz="1200" b="0" i="0" dirty="0">
                <a:solidFill>
                  <a:srgbClr val="000000"/>
                </a:solidFill>
                <a:effectLst/>
                <a:latin typeface="arial"/>
                <a:cs typeface="arial"/>
              </a:rPr>
              <a:t> of NQT`s on collaboration</a:t>
            </a:r>
            <a:r>
              <a:rPr lang="en-US" dirty="0">
                <a:solidFill>
                  <a:srgbClr val="000000"/>
                </a:solidFill>
                <a:latin typeface="arial"/>
                <a:cs typeface="arial"/>
              </a:rPr>
              <a:t>? </a:t>
            </a:r>
            <a:endParaRPr lang="en-US" sz="1200" b="0" i="0" dirty="0">
              <a:solidFill>
                <a:srgbClr val="000000"/>
              </a:solidFill>
              <a:effectLst/>
              <a:latin typeface="arial" panose="020B0604020202020204" pitchFamily="34" charset="0"/>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latin typeface="arial" panose="020B0604020202020204" pitchFamily="34" charset="0"/>
            </a:endParaRPr>
          </a:p>
          <a:p>
            <a:pPr>
              <a:defRPr/>
            </a:pPr>
            <a:r>
              <a:rPr lang="en-US" sz="1200" b="0" i="0" dirty="0">
                <a:solidFill>
                  <a:srgbClr val="000000"/>
                </a:solidFill>
                <a:effectLst/>
                <a:latin typeface="arial"/>
                <a:cs typeface="arial"/>
              </a:rPr>
              <a:t>Transfer of knowledge from teacher education to professional teacher practice is a challenge in all the Western countries. Education on still higher academic level</a:t>
            </a:r>
            <a:r>
              <a:rPr lang="en-US" dirty="0">
                <a:solidFill>
                  <a:srgbClr val="000000"/>
                </a:solidFill>
                <a:latin typeface="arial"/>
                <a:cs typeface="arial"/>
              </a:rPr>
              <a:t>,</a:t>
            </a:r>
            <a:r>
              <a:rPr lang="en-US" sz="1200" b="0" i="0" dirty="0">
                <a:solidFill>
                  <a:srgbClr val="000000"/>
                </a:solidFill>
                <a:effectLst/>
                <a:latin typeface="arial"/>
                <a:cs typeface="arial"/>
              </a:rPr>
              <a:t> seems to challenge the transfer even more. </a:t>
            </a:r>
            <a:r>
              <a:rPr lang="en-US" dirty="0">
                <a:solidFill>
                  <a:srgbClr val="000000"/>
                </a:solidFill>
                <a:latin typeface="arial"/>
                <a:cs typeface="arial"/>
              </a:rPr>
              <a:t>The</a:t>
            </a:r>
            <a:r>
              <a:rPr lang="en-US" sz="1200" b="0" i="0" dirty="0">
                <a:solidFill>
                  <a:srgbClr val="000000"/>
                </a:solidFill>
                <a:effectLst/>
                <a:latin typeface="arial"/>
                <a:cs typeface="arial"/>
              </a:rPr>
              <a:t> students seem to</a:t>
            </a:r>
            <a:r>
              <a:rPr lang="en-US" dirty="0">
                <a:solidFill>
                  <a:srgbClr val="000000"/>
                </a:solidFill>
                <a:latin typeface="arial"/>
                <a:cs typeface="arial"/>
              </a:rPr>
              <a:t> </a:t>
            </a:r>
            <a:r>
              <a:rPr lang="en-US" sz="1200" b="0" i="0" dirty="0">
                <a:solidFill>
                  <a:srgbClr val="000000"/>
                </a:solidFill>
                <a:effectLst/>
                <a:latin typeface="arial"/>
                <a:cs typeface="arial"/>
              </a:rPr>
              <a:t>carry more and more </a:t>
            </a:r>
            <a:r>
              <a:rPr lang="en-US" dirty="0">
                <a:solidFill>
                  <a:srgbClr val="000000"/>
                </a:solidFill>
                <a:latin typeface="arial"/>
                <a:cs typeface="arial"/>
              </a:rPr>
              <a:t>relevant academic knowledge,</a:t>
            </a:r>
            <a:r>
              <a:rPr lang="en-US" sz="1200" b="0" i="0" dirty="0">
                <a:solidFill>
                  <a:srgbClr val="000000"/>
                </a:solidFill>
                <a:effectLst/>
                <a:latin typeface="arial"/>
                <a:cs typeface="arial"/>
              </a:rPr>
              <a:t> at the same time as their professional colleagues carry knowledge from long experience. Collaboration and mutual learning, in this perspective, should be useful for all parties</a:t>
            </a:r>
            <a:r>
              <a:rPr lang="en-US" dirty="0">
                <a:solidFill>
                  <a:srgbClr val="000000"/>
                </a:solidFill>
                <a:latin typeface="arial"/>
                <a:cs typeface="arial"/>
              </a:rPr>
              <a:t> and we, in STEP, want to participate in further practical development and research in this field, to propose suggestions for achieving mutual learning through mutual learning </a:t>
            </a:r>
            <a:endParaRPr lang="en-US" sz="1200" b="0" i="0" dirty="0">
              <a:solidFill>
                <a:srgbClr val="000000"/>
              </a:solidFill>
              <a:effectLst/>
              <a:latin typeface="arial" panose="020B0604020202020204" pitchFamily="34" charset="0"/>
              <a:cs typeface="arial"/>
            </a:endParaRPr>
          </a:p>
          <a:p>
            <a:endParaRPr lang="nb-NO" dirty="0"/>
          </a:p>
        </p:txBody>
      </p:sp>
      <p:sp>
        <p:nvSpPr>
          <p:cNvPr id="4" name="Plassholder for lysbildenummer 3"/>
          <p:cNvSpPr>
            <a:spLocks noGrp="1"/>
          </p:cNvSpPr>
          <p:nvPr>
            <p:ph type="sldNum" sz="quarter" idx="5"/>
          </p:nvPr>
        </p:nvSpPr>
        <p:spPr/>
        <p:txBody>
          <a:bodyPr/>
          <a:lstStyle/>
          <a:p>
            <a:fld id="{BE5E6AF7-0F88-4448-99BD-1AC252BB1A7B}" type="slidenum">
              <a:rPr lang="nb-NO" smtClean="0"/>
              <a:t>22</a:t>
            </a:fld>
            <a:endParaRPr lang="nb-NO"/>
          </a:p>
        </p:txBody>
      </p:sp>
    </p:spTree>
    <p:extLst>
      <p:ext uri="{BB962C8B-B14F-4D97-AF65-F5344CB8AC3E}">
        <p14:creationId xmlns:p14="http://schemas.microsoft.com/office/powerpoint/2010/main" val="3672257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BE5E6AF7-0F88-4448-99BD-1AC252BB1A7B}" type="slidenum">
              <a:rPr lang="nb-NO" smtClean="0"/>
              <a:t>23</a:t>
            </a:fld>
            <a:endParaRPr lang="nb-NO"/>
          </a:p>
        </p:txBody>
      </p:sp>
    </p:spTree>
    <p:extLst>
      <p:ext uri="{BB962C8B-B14F-4D97-AF65-F5344CB8AC3E}">
        <p14:creationId xmlns:p14="http://schemas.microsoft.com/office/powerpoint/2010/main" val="4165640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27</a:t>
            </a:fld>
            <a:endParaRPr lang="nb-NO"/>
          </a:p>
        </p:txBody>
      </p:sp>
    </p:spTree>
    <p:extLst>
      <p:ext uri="{BB962C8B-B14F-4D97-AF65-F5344CB8AC3E}">
        <p14:creationId xmlns:p14="http://schemas.microsoft.com/office/powerpoint/2010/main" val="3142609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dirty="0"/>
              <a:t>The initial teacher education (ITE) in Norway has been reformed from bachelor to master (M-ITE). The first cohort of graduated students started in 2017 and will be NQTs in the schools in the autumn 2022. STEP focuses on this cohort.</a:t>
            </a:r>
            <a:endParaRPr lang="en-GB"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2</a:t>
            </a:fld>
            <a:endParaRPr lang="nb-NO"/>
          </a:p>
        </p:txBody>
      </p:sp>
    </p:spTree>
    <p:extLst>
      <p:ext uri="{BB962C8B-B14F-4D97-AF65-F5344CB8AC3E}">
        <p14:creationId xmlns:p14="http://schemas.microsoft.com/office/powerpoint/2010/main" val="513312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2017 The Norwegian Parliament made a parliamentary resolution which stated that stakeholders shall collaborate on designing a mentoring system that includes all NQTs nationally (44). The agreement specifies the roles and obligations of the various stakeholders.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STEP’s excellence lies in bringing together researchers in teacher education and the main stakeholders nationally in order to influence on further developing the national framework for mentoring beginning teachers (27). The novelty of STEP is the unique collaboration between researchers and stakeholders, the combination of research- and experienced based knowledge and the knowledge of policymaking in Norway and internationally</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The study revealed a need for research-based knowledge on how M-NQTs’ academic and didactical competence is appreciated and valued as relevant by different actors in school and how the first cohort from M-ITE is positioned and addressed in schools. </a:t>
            </a:r>
          </a:p>
          <a:p>
            <a:endParaRPr lang="en-US"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3</a:t>
            </a:fld>
            <a:endParaRPr lang="nb-NO"/>
          </a:p>
        </p:txBody>
      </p:sp>
    </p:spTree>
    <p:extLst>
      <p:ext uri="{BB962C8B-B14F-4D97-AF65-F5344CB8AC3E}">
        <p14:creationId xmlns:p14="http://schemas.microsoft.com/office/powerpoint/2010/main" val="73974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dirty="0"/>
              <a:t>We need research-based knowledge on actors’ expectations and perspectives on whether M-NQTs’ academic and didactical competence is relevant. </a:t>
            </a:r>
          </a:p>
          <a:p>
            <a:endParaRPr lang="en-US" dirty="0"/>
          </a:p>
          <a:p>
            <a:r>
              <a:rPr lang="en-US" dirty="0"/>
              <a:t>STEP will examine how the actors’ expectations and perspectives influence M-NQTs’ motivation to remain in the profession. </a:t>
            </a:r>
          </a:p>
          <a:p>
            <a:endParaRPr lang="en-US" dirty="0"/>
          </a:p>
          <a:p>
            <a:r>
              <a:rPr lang="en-US" dirty="0"/>
              <a:t>We also need research-based knowledge of the consequences of actors’ expectations for important aspects related to the three key factors. As such, we need research-based knowledge that includes and combines these three key factors and explores critically M-NQTs’ professional learning to identify important aspects for developing sustainable systems for continuing professional learning after M-ITE. STEP will address this need to provide a research- and experience-based knowledgebase for policymaking to develop M-ITE and the national framework for inducting and mentoring NQTs </a:t>
            </a:r>
            <a:endParaRPr lang="en-GB"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5</a:t>
            </a:fld>
            <a:endParaRPr lang="nb-NO"/>
          </a:p>
        </p:txBody>
      </p:sp>
    </p:spTree>
    <p:extLst>
      <p:ext uri="{BB962C8B-B14F-4D97-AF65-F5344CB8AC3E}">
        <p14:creationId xmlns:p14="http://schemas.microsoft.com/office/powerpoint/2010/main" val="79205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Most give you an insight of the conceptualization of the paper.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Antonsen, Jakhelln, Aspfors &amp; Bjørndal (In publication) </a:t>
            </a:r>
            <a:r>
              <a:rPr lang="en-US" dirty="0"/>
              <a:t>Solo, collaborative or collective? Newly qualified teachers’ experiences of being stirred into induction practices. European journal of teacher education. </a:t>
            </a:r>
          </a:p>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8</a:t>
            </a:fld>
            <a:endParaRPr lang="nb-NO"/>
          </a:p>
        </p:txBody>
      </p:sp>
    </p:spTree>
    <p:extLst>
      <p:ext uri="{BB962C8B-B14F-4D97-AF65-F5344CB8AC3E}">
        <p14:creationId xmlns:p14="http://schemas.microsoft.com/office/powerpoint/2010/main" val="1967650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Alt er jo </a:t>
            </a:r>
            <a:r>
              <a:rPr lang="nb-NO" dirty="0" err="1"/>
              <a:t>research</a:t>
            </a:r>
            <a:r>
              <a:rPr lang="nb-NO" dirty="0"/>
              <a:t> –</a:t>
            </a:r>
            <a:r>
              <a:rPr lang="nb-NO" dirty="0" err="1"/>
              <a:t>based</a:t>
            </a:r>
            <a:r>
              <a:rPr lang="nb-NO" dirty="0"/>
              <a:t> </a:t>
            </a:r>
            <a:r>
              <a:rPr lang="nb-NO" dirty="0" err="1"/>
              <a:t>teacher</a:t>
            </a:r>
            <a:r>
              <a:rPr lang="nb-NO" dirty="0"/>
              <a:t> </a:t>
            </a:r>
            <a:r>
              <a:rPr lang="nb-NO" dirty="0" err="1"/>
              <a:t>education</a:t>
            </a:r>
            <a:r>
              <a:rPr lang="nb-NO" dirty="0"/>
              <a:t> </a:t>
            </a:r>
          </a:p>
          <a:p>
            <a:r>
              <a:rPr lang="nb-NO" dirty="0"/>
              <a:t>Finland </a:t>
            </a:r>
            <a:r>
              <a:rPr lang="nb-NO" dirty="0" err="1"/>
              <a:t>long</a:t>
            </a:r>
            <a:r>
              <a:rPr lang="nb-NO" dirty="0"/>
              <a:t> </a:t>
            </a:r>
            <a:r>
              <a:rPr lang="nb-NO" dirty="0" err="1"/>
              <a:t>history</a:t>
            </a:r>
            <a:endParaRPr lang="nb-NO" dirty="0"/>
          </a:p>
          <a:p>
            <a:r>
              <a:rPr lang="nb-NO" dirty="0" err="1"/>
              <a:t>Piloted</a:t>
            </a:r>
            <a:r>
              <a:rPr lang="nb-NO" dirty="0"/>
              <a:t> at UIT 2010, </a:t>
            </a:r>
            <a:r>
              <a:rPr lang="nb-NO" dirty="0" err="1"/>
              <a:t>introduced</a:t>
            </a:r>
            <a:r>
              <a:rPr lang="nb-NO" dirty="0"/>
              <a:t> in Norway 2017</a:t>
            </a:r>
          </a:p>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9</a:t>
            </a:fld>
            <a:endParaRPr lang="nb-NO"/>
          </a:p>
        </p:txBody>
      </p:sp>
    </p:spTree>
    <p:extLst>
      <p:ext uri="{BB962C8B-B14F-4D97-AF65-F5344CB8AC3E}">
        <p14:creationId xmlns:p14="http://schemas.microsoft.com/office/powerpoint/2010/main" val="3502468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Teachers </a:t>
            </a:r>
            <a:r>
              <a:rPr lang="nb-NO" dirty="0" err="1"/>
              <a:t>work</a:t>
            </a:r>
            <a:r>
              <a:rPr lang="nb-NO" dirty="0"/>
              <a:t> is </a:t>
            </a:r>
            <a:r>
              <a:rPr lang="nb-NO" dirty="0" err="1"/>
              <a:t>mastering</a:t>
            </a:r>
            <a:r>
              <a:rPr lang="nb-NO" dirty="0"/>
              <a:t> </a:t>
            </a:r>
            <a:r>
              <a:rPr lang="nb-NO" dirty="0" err="1"/>
              <a:t>the</a:t>
            </a:r>
            <a:r>
              <a:rPr lang="nb-NO" dirty="0"/>
              <a:t> </a:t>
            </a:r>
            <a:r>
              <a:rPr lang="nb-NO" dirty="0" err="1"/>
              <a:t>classroom</a:t>
            </a:r>
            <a:r>
              <a:rPr lang="nb-NO" dirty="0"/>
              <a:t> and </a:t>
            </a:r>
            <a:r>
              <a:rPr lang="nb-NO" dirty="0" err="1"/>
              <a:t>other</a:t>
            </a:r>
            <a:r>
              <a:rPr lang="nb-NO" dirty="0"/>
              <a:t> </a:t>
            </a:r>
            <a:r>
              <a:rPr lang="nb-NO" dirty="0" err="1"/>
              <a:t>varied</a:t>
            </a:r>
            <a:r>
              <a:rPr lang="nb-NO" dirty="0"/>
              <a:t> </a:t>
            </a:r>
            <a:r>
              <a:rPr lang="nb-NO" dirty="0" err="1"/>
              <a:t>tasks</a:t>
            </a:r>
            <a:endParaRPr lang="nb-NO" dirty="0"/>
          </a:p>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10</a:t>
            </a:fld>
            <a:endParaRPr lang="nb-NO"/>
          </a:p>
        </p:txBody>
      </p:sp>
    </p:spTree>
    <p:extLst>
      <p:ext uri="{BB962C8B-B14F-4D97-AF65-F5344CB8AC3E}">
        <p14:creationId xmlns:p14="http://schemas.microsoft.com/office/powerpoint/2010/main" val="300589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Times New Roman" panose="02020603050405020304" pitchFamily="18" charset="0"/>
                <a:ea typeface="Times New Roman" panose="02020603050405020304" pitchFamily="18" charset="0"/>
              </a:rPr>
              <a:t>“what can and should actors do to improve their situation” (</a:t>
            </a:r>
            <a:r>
              <a:rPr lang="en-GB" sz="1200" dirty="0" err="1">
                <a:effectLst/>
                <a:latin typeface="Times New Roman" panose="02020603050405020304" pitchFamily="18" charset="0"/>
                <a:ea typeface="Times New Roman" panose="02020603050405020304" pitchFamily="18" charset="0"/>
              </a:rPr>
              <a:t>Kalleberg</a:t>
            </a:r>
            <a:r>
              <a:rPr lang="en-GB" sz="1200" dirty="0">
                <a:effectLst/>
                <a:latin typeface="Times New Roman" panose="02020603050405020304" pitchFamily="18" charset="0"/>
                <a:ea typeface="Times New Roman" panose="02020603050405020304" pitchFamily="18" charset="0"/>
              </a:rPr>
              <a:t> 2009, 266). </a:t>
            </a:r>
            <a:r>
              <a:rPr lang="nb-NO" sz="1200" dirty="0"/>
              <a:t> </a:t>
            </a:r>
          </a:p>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12</a:t>
            </a:fld>
            <a:endParaRPr lang="nb-NO"/>
          </a:p>
        </p:txBody>
      </p:sp>
    </p:spTree>
    <p:extLst>
      <p:ext uri="{BB962C8B-B14F-4D97-AF65-F5344CB8AC3E}">
        <p14:creationId xmlns:p14="http://schemas.microsoft.com/office/powerpoint/2010/main" val="1922650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effectLst/>
                <a:latin typeface="Times New Roman" panose="02020603050405020304" pitchFamily="18" charset="0"/>
                <a:ea typeface="Times New Roman" panose="02020603050405020304" pitchFamily="18" charset="0"/>
              </a:rPr>
              <a:t>To example observe a experienced teacher first year or students third year</a:t>
            </a:r>
          </a:p>
          <a:p>
            <a:pPr lvl="1"/>
            <a:r>
              <a:rPr lang="nb-NO" dirty="0" err="1">
                <a:solidFill>
                  <a:srgbClr val="000000"/>
                </a:solidFill>
                <a:latin typeface="Times New Roman" panose="02020603050405020304" pitchFamily="18" charset="0"/>
              </a:rPr>
              <a:t>Observe</a:t>
            </a:r>
            <a:r>
              <a:rPr lang="nb-NO" dirty="0">
                <a:solidFill>
                  <a:srgbClr val="000000"/>
                </a:solidFill>
                <a:latin typeface="Times New Roman" panose="02020603050405020304" pitchFamily="18" charset="0"/>
              </a:rPr>
              <a:t> </a:t>
            </a:r>
            <a:r>
              <a:rPr lang="nb-NO" dirty="0" err="1">
                <a:solidFill>
                  <a:srgbClr val="000000"/>
                </a:solidFill>
                <a:latin typeface="Times New Roman" panose="02020603050405020304" pitchFamily="18" charset="0"/>
              </a:rPr>
              <a:t>experienced</a:t>
            </a:r>
            <a:r>
              <a:rPr lang="nb-NO" dirty="0">
                <a:solidFill>
                  <a:srgbClr val="000000"/>
                </a:solidFill>
                <a:latin typeface="Times New Roman" panose="02020603050405020304" pitchFamily="18" charset="0"/>
              </a:rPr>
              <a:t> </a:t>
            </a:r>
            <a:r>
              <a:rPr lang="nb-NO" dirty="0" err="1">
                <a:solidFill>
                  <a:srgbClr val="000000"/>
                </a:solidFill>
                <a:latin typeface="Times New Roman" panose="02020603050405020304" pitchFamily="18" charset="0"/>
              </a:rPr>
              <a:t>teachers</a:t>
            </a:r>
            <a:r>
              <a:rPr lang="nb-NO" dirty="0">
                <a:solidFill>
                  <a:srgbClr val="000000"/>
                </a:solidFill>
                <a:latin typeface="Times New Roman" panose="02020603050405020304" pitchFamily="18" charset="0"/>
              </a:rPr>
              <a:t> first </a:t>
            </a:r>
            <a:r>
              <a:rPr lang="nb-NO" dirty="0" err="1">
                <a:solidFill>
                  <a:srgbClr val="000000"/>
                </a:solidFill>
                <a:latin typeface="Times New Roman" panose="02020603050405020304" pitchFamily="18" charset="0"/>
              </a:rPr>
              <a:t>year</a:t>
            </a:r>
            <a:endParaRPr lang="nb-NO" dirty="0">
              <a:solidFill>
                <a:srgbClr val="000000"/>
              </a:solidFill>
              <a:latin typeface="Times New Roman" panose="02020603050405020304" pitchFamily="18" charset="0"/>
            </a:endParaRPr>
          </a:p>
          <a:p>
            <a:pPr lvl="1"/>
            <a:r>
              <a:rPr lang="nb-NO" dirty="0">
                <a:solidFill>
                  <a:srgbClr val="000000"/>
                </a:solidFill>
                <a:latin typeface="Times New Roman" panose="02020603050405020304" pitchFamily="18" charset="0"/>
              </a:rPr>
              <a:t>Observere a student more </a:t>
            </a:r>
            <a:r>
              <a:rPr lang="nb-NO" dirty="0" err="1">
                <a:solidFill>
                  <a:srgbClr val="000000"/>
                </a:solidFill>
                <a:latin typeface="Times New Roman" panose="02020603050405020304" pitchFamily="18" charset="0"/>
              </a:rPr>
              <a:t>coherently</a:t>
            </a:r>
            <a:endParaRPr lang="nb-NO" dirty="0">
              <a:solidFill>
                <a:srgbClr val="000000"/>
              </a:solidFill>
              <a:latin typeface="Times New Roman" panose="02020603050405020304" pitchFamily="18" charset="0"/>
            </a:endParaRPr>
          </a:p>
          <a:p>
            <a:r>
              <a:rPr lang="nb-NO" dirty="0"/>
              <a:t>År 1: observasjon, intervju og etikk – observere en lærer</a:t>
            </a:r>
          </a:p>
          <a:p>
            <a:r>
              <a:rPr lang="nb-NO" dirty="0"/>
              <a:t>År 2: Observasjon og systematisk innsamling av elevarbeid som tekster, tester eller andre arbeider) – lære seg elevvurdering</a:t>
            </a:r>
          </a:p>
          <a:p>
            <a:r>
              <a:rPr lang="nb-NO" dirty="0"/>
              <a:t>År 3: a) observere og utforske egen praksis</a:t>
            </a:r>
          </a:p>
          <a:p>
            <a:pPr marL="0" indent="0">
              <a:buNone/>
            </a:pPr>
            <a:r>
              <a:rPr lang="nb-NO" dirty="0"/>
              <a:t>	        b) Utviklingsprosjekt basert på aksjonsforskning</a:t>
            </a:r>
          </a:p>
          <a:p>
            <a:endParaRPr lang="nb-NO" dirty="0"/>
          </a:p>
          <a:p>
            <a:r>
              <a:rPr lang="nb-NO" dirty="0"/>
              <a:t>År 5 metodekurs og masteroppgave</a:t>
            </a:r>
          </a:p>
          <a:p>
            <a:endParaRPr lang="nb-NO" dirty="0"/>
          </a:p>
        </p:txBody>
      </p:sp>
      <p:sp>
        <p:nvSpPr>
          <p:cNvPr id="4" name="Plassholder for lysbildenummer 3"/>
          <p:cNvSpPr>
            <a:spLocks noGrp="1"/>
          </p:cNvSpPr>
          <p:nvPr>
            <p:ph type="sldNum" sz="quarter" idx="5"/>
          </p:nvPr>
        </p:nvSpPr>
        <p:spPr/>
        <p:txBody>
          <a:bodyPr/>
          <a:lstStyle/>
          <a:p>
            <a:fld id="{E0D6DF04-5099-491B-BC4A-C15507B8ECE8}" type="slidenum">
              <a:rPr lang="nb-NO" smtClean="0"/>
              <a:t>13</a:t>
            </a:fld>
            <a:endParaRPr lang="nb-NO"/>
          </a:p>
        </p:txBody>
      </p:sp>
    </p:spTree>
    <p:extLst>
      <p:ext uri="{BB962C8B-B14F-4D97-AF65-F5344CB8AC3E}">
        <p14:creationId xmlns:p14="http://schemas.microsoft.com/office/powerpoint/2010/main" val="1432960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pic>
        <p:nvPicPr>
          <p:cNvPr id="11" name="Bilde 10" descr="Et bilde som inneholder utendørs&#10;&#10;Automatisk generert beskrivelse">
            <a:extLst>
              <a:ext uri="{FF2B5EF4-FFF2-40B4-BE49-F238E27FC236}">
                <a16:creationId xmlns:a16="http://schemas.microsoft.com/office/drawing/2014/main" id="{38940394-E200-4571-87FB-5BB2FB7E14D1}"/>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t="5195" b="5195"/>
          <a:stretch/>
        </p:blipFill>
        <p:spPr>
          <a:xfrm>
            <a:off x="0" y="0"/>
            <a:ext cx="12192000" cy="6858000"/>
          </a:xfrm>
          <a:prstGeom prst="rect">
            <a:avLst/>
          </a:prstGeom>
        </p:spPr>
      </p:pic>
      <p:sp>
        <p:nvSpPr>
          <p:cNvPr id="2" name="Tittel 1">
            <a:extLst>
              <a:ext uri="{FF2B5EF4-FFF2-40B4-BE49-F238E27FC236}">
                <a16:creationId xmlns:a16="http://schemas.microsoft.com/office/drawing/2014/main" id="{C89F806C-34A6-431C-B9F6-2B18397C2820}"/>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1E3CE065-FC66-442B-B570-40E6A3C054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DD4CAA06-A62E-4B90-9818-3CFFE82E06B0}"/>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5" name="Plassholder for bunntekst 4">
            <a:extLst>
              <a:ext uri="{FF2B5EF4-FFF2-40B4-BE49-F238E27FC236}">
                <a16:creationId xmlns:a16="http://schemas.microsoft.com/office/drawing/2014/main" id="{B80BB5F9-AF81-4DC1-B9F7-704EBA2E32DC}"/>
              </a:ext>
            </a:extLst>
          </p:cNvPr>
          <p:cNvSpPr>
            <a:spLocks noGrp="1"/>
          </p:cNvSpPr>
          <p:nvPr>
            <p:ph type="ftr" sz="quarter" idx="11"/>
          </p:nvPr>
        </p:nvSpPr>
        <p:spPr>
          <a:xfrm>
            <a:off x="4038600" y="6381750"/>
            <a:ext cx="4114800" cy="360363"/>
          </a:xfrm>
          <a:prstGeom prst="rect">
            <a:avLst/>
          </a:prstGeom>
        </p:spPr>
        <p:txBody>
          <a:bodyPr/>
          <a:lstStyle/>
          <a:p>
            <a:endParaRPr lang="nb-NO" dirty="0"/>
          </a:p>
        </p:txBody>
      </p:sp>
      <p:sp>
        <p:nvSpPr>
          <p:cNvPr id="6" name="Plassholder for lysbildenummer 5">
            <a:extLst>
              <a:ext uri="{FF2B5EF4-FFF2-40B4-BE49-F238E27FC236}">
                <a16:creationId xmlns:a16="http://schemas.microsoft.com/office/drawing/2014/main" id="{5791D172-19AE-41C0-8895-4B6865F7BDCF}"/>
              </a:ext>
            </a:extLst>
          </p:cNvPr>
          <p:cNvSpPr>
            <a:spLocks noGrp="1"/>
          </p:cNvSpPr>
          <p:nvPr>
            <p:ph type="sldNum" sz="quarter" idx="12"/>
          </p:nvPr>
        </p:nvSpPr>
        <p:spPr/>
        <p:txBody>
          <a:bodyPr/>
          <a:lstStyle/>
          <a:p>
            <a:fld id="{2B9F1A80-E8BD-40AB-BF8C-147C662FD358}" type="slidenum">
              <a:rPr lang="nb-NO" smtClean="0"/>
              <a:t>‹#›</a:t>
            </a:fld>
            <a:endParaRPr lang="nb-NO"/>
          </a:p>
        </p:txBody>
      </p:sp>
      <p:pic>
        <p:nvPicPr>
          <p:cNvPr id="17" name="Bilde 16">
            <a:extLst>
              <a:ext uri="{FF2B5EF4-FFF2-40B4-BE49-F238E27FC236}">
                <a16:creationId xmlns:a16="http://schemas.microsoft.com/office/drawing/2014/main" id="{97E57B0C-8453-4444-AE1E-81A26CCAC149}"/>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9220199" y="5131838"/>
            <a:ext cx="2816225" cy="1249911"/>
          </a:xfrm>
          <a:prstGeom prst="rect">
            <a:avLst/>
          </a:prstGeom>
        </p:spPr>
      </p:pic>
    </p:spTree>
    <p:extLst>
      <p:ext uri="{BB962C8B-B14F-4D97-AF65-F5344CB8AC3E}">
        <p14:creationId xmlns:p14="http://schemas.microsoft.com/office/powerpoint/2010/main" val="2970654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722EFFD-E153-4317-881B-E6C096986D9B}"/>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C0685F82-E218-46AC-A0E9-F4AA0C949C28}"/>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4FAEFB9C-50A3-4D01-8643-6DF8C7F0DD72}"/>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5" name="Plassholder for bunntekst 4">
            <a:extLst>
              <a:ext uri="{FF2B5EF4-FFF2-40B4-BE49-F238E27FC236}">
                <a16:creationId xmlns:a16="http://schemas.microsoft.com/office/drawing/2014/main" id="{0FB74252-54A1-4C21-A06C-E4FABECD8085}"/>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Plassholder for lysbildenummer 5">
            <a:extLst>
              <a:ext uri="{FF2B5EF4-FFF2-40B4-BE49-F238E27FC236}">
                <a16:creationId xmlns:a16="http://schemas.microsoft.com/office/drawing/2014/main" id="{8CADB90F-56CB-49C7-A812-DFDDC9025B86}"/>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263926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B80D98E7-8329-445B-8EB7-610C4B7CACEB}"/>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EF9F88BD-F945-4AE1-A993-F767DF515581}"/>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BBEEFDF3-0E4B-4E17-814F-D72C56CC88D3}"/>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5" name="Plassholder for bunntekst 4">
            <a:extLst>
              <a:ext uri="{FF2B5EF4-FFF2-40B4-BE49-F238E27FC236}">
                <a16:creationId xmlns:a16="http://schemas.microsoft.com/office/drawing/2014/main" id="{3C113D12-F571-41CC-A041-354E2CDDEDA4}"/>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Plassholder for lysbildenummer 5">
            <a:extLst>
              <a:ext uri="{FF2B5EF4-FFF2-40B4-BE49-F238E27FC236}">
                <a16:creationId xmlns:a16="http://schemas.microsoft.com/office/drawing/2014/main" id="{7C50497E-F075-40D6-9689-34021CF565D3}"/>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1800254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7" name="Rectangle 6"/>
          <p:cNvSpPr/>
          <p:nvPr userDrawn="1"/>
        </p:nvSpPr>
        <p:spPr>
          <a:xfrm>
            <a:off x="203200" y="220134"/>
            <a:ext cx="11777013" cy="6040780"/>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2400"/>
          </a:p>
        </p:txBody>
      </p:sp>
      <p:sp>
        <p:nvSpPr>
          <p:cNvPr id="4" name="Date Placeholder 3"/>
          <p:cNvSpPr>
            <a:spLocks noGrp="1"/>
          </p:cNvSpPr>
          <p:nvPr>
            <p:ph type="dt" sz="half" idx="10"/>
          </p:nvPr>
        </p:nvSpPr>
        <p:spPr/>
        <p:txBody>
          <a:bodyPr/>
          <a:lstStyle/>
          <a:p>
            <a:fld id="{B973D11A-E878-5944-926B-84A43B6D9342}" type="datetime1">
              <a:rPr lang="nb-NO" smtClean="0"/>
              <a:t>26.01.2024</a:t>
            </a:fld>
            <a:endParaRPr lang="nb-NO" dirty="0"/>
          </a:p>
        </p:txBody>
      </p:sp>
      <p:sp>
        <p:nvSpPr>
          <p:cNvPr id="6" name="Slide Number Placeholder 5"/>
          <p:cNvSpPr>
            <a:spLocks noGrp="1"/>
          </p:cNvSpPr>
          <p:nvPr>
            <p:ph type="sldNum" sz="quarter" idx="12"/>
          </p:nvPr>
        </p:nvSpPr>
        <p:spPr/>
        <p:txBody>
          <a:bodyPr/>
          <a:lstStyle/>
          <a:p>
            <a:fld id="{28385D78-4187-AD4C-B928-A8579EE9A756}" type="slidenum">
              <a:rPr lang="nb-NO" smtClean="0"/>
              <a:t>‹#›</a:t>
            </a:fld>
            <a:endParaRPr lang="nb-NO"/>
          </a:p>
        </p:txBody>
      </p:sp>
      <p:sp>
        <p:nvSpPr>
          <p:cNvPr id="8" name="Rectangle 7"/>
          <p:cNvSpPr/>
          <p:nvPr userDrawn="1"/>
        </p:nvSpPr>
        <p:spPr>
          <a:xfrm>
            <a:off x="205427" y="220965"/>
            <a:ext cx="11774787" cy="71412"/>
          </a:xfrm>
          <a:prstGeom prst="rect">
            <a:avLst/>
          </a:prstGeom>
          <a:solidFill>
            <a:srgbClr val="4B4C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2400"/>
          </a:p>
        </p:txBody>
      </p:sp>
      <p:sp>
        <p:nvSpPr>
          <p:cNvPr id="9" name="Picture Placeholder 8"/>
          <p:cNvSpPr>
            <a:spLocks noGrp="1"/>
          </p:cNvSpPr>
          <p:nvPr>
            <p:ph type="pic" sz="quarter" idx="13"/>
          </p:nvPr>
        </p:nvSpPr>
        <p:spPr>
          <a:xfrm>
            <a:off x="203200" y="292100"/>
            <a:ext cx="11777133" cy="5968813"/>
          </a:xfrm>
          <a:solidFill>
            <a:srgbClr val="BCCCD1"/>
          </a:solidFill>
        </p:spPr>
        <p:txBody>
          <a:bodyPr/>
          <a:lstStyle/>
          <a:p>
            <a:r>
              <a:rPr lang="nb-NO"/>
              <a:t>Klikk på ikonet for å legge til et bilde</a:t>
            </a:r>
          </a:p>
        </p:txBody>
      </p:sp>
    </p:spTree>
    <p:extLst>
      <p:ext uri="{BB962C8B-B14F-4D97-AF65-F5344CB8AC3E}">
        <p14:creationId xmlns:p14="http://schemas.microsoft.com/office/powerpoint/2010/main" val="1179010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10" name="Rectangle 9"/>
          <p:cNvSpPr/>
          <p:nvPr userDrawn="1"/>
        </p:nvSpPr>
        <p:spPr>
          <a:xfrm>
            <a:off x="203200" y="220134"/>
            <a:ext cx="11777013" cy="604078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2400"/>
          </a:p>
        </p:txBody>
      </p:sp>
      <p:sp>
        <p:nvSpPr>
          <p:cNvPr id="2" name="Title 1"/>
          <p:cNvSpPr>
            <a:spLocks noGrp="1"/>
          </p:cNvSpPr>
          <p:nvPr>
            <p:ph type="ctrTitle"/>
          </p:nvPr>
        </p:nvSpPr>
        <p:spPr>
          <a:xfrm>
            <a:off x="663051" y="2723093"/>
            <a:ext cx="5754683" cy="2069041"/>
          </a:xfrm>
        </p:spPr>
        <p:txBody>
          <a:bodyPr anchor="b"/>
          <a:lstStyle/>
          <a:p>
            <a:r>
              <a:rPr lang="nb-NO"/>
              <a:t>Klikk for å redigere tittelstil</a:t>
            </a:r>
            <a:endParaRPr lang="nb-NO" dirty="0"/>
          </a:p>
        </p:txBody>
      </p:sp>
      <p:sp>
        <p:nvSpPr>
          <p:cNvPr id="3" name="Subtitle 2"/>
          <p:cNvSpPr>
            <a:spLocks noGrp="1"/>
          </p:cNvSpPr>
          <p:nvPr>
            <p:ph type="subTitle" idx="1"/>
          </p:nvPr>
        </p:nvSpPr>
        <p:spPr>
          <a:xfrm>
            <a:off x="663051" y="5232400"/>
            <a:ext cx="5754683" cy="711200"/>
          </a:xfrm>
        </p:spPr>
        <p:txBody>
          <a:bodyPr lIns="0" rIns="0">
            <a:normAutofit/>
          </a:bodyPr>
          <a:lstStyle>
            <a:lvl1pPr marL="0" indent="0" algn="l">
              <a:buNone/>
              <a:defRPr sz="1333">
                <a:solidFill>
                  <a:schemeClr val="accent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nb-NO"/>
              <a:t>Klikk for å redigere undertittelstil i malen</a:t>
            </a:r>
            <a:endParaRPr lang="nb-NO" dirty="0"/>
          </a:p>
        </p:txBody>
      </p:sp>
      <p:sp>
        <p:nvSpPr>
          <p:cNvPr id="4" name="Date Placeholder 3"/>
          <p:cNvSpPr>
            <a:spLocks noGrp="1"/>
          </p:cNvSpPr>
          <p:nvPr>
            <p:ph type="dt" sz="half" idx="10"/>
          </p:nvPr>
        </p:nvSpPr>
        <p:spPr/>
        <p:txBody>
          <a:bodyPr/>
          <a:lstStyle>
            <a:lvl1pPr>
              <a:defRPr>
                <a:solidFill>
                  <a:schemeClr val="tx1"/>
                </a:solidFill>
              </a:defRPr>
            </a:lvl1pPr>
          </a:lstStyle>
          <a:p>
            <a:fld id="{9A370975-CB35-024B-B5C8-CC31BB415381}" type="datetime1">
              <a:rPr lang="nb-NO" smtClean="0"/>
              <a:t>26.01.2024</a:t>
            </a:fld>
            <a:endParaRPr lang="nb-NO"/>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8385D78-4187-AD4C-B928-A8579EE9A756}" type="slidenum">
              <a:rPr lang="nb-NO" smtClean="0"/>
              <a:pPr/>
              <a:t>‹#›</a:t>
            </a:fld>
            <a:endParaRPr lang="nb-NO"/>
          </a:p>
        </p:txBody>
      </p:sp>
      <p:sp>
        <p:nvSpPr>
          <p:cNvPr id="12" name="Picture Placeholder 11"/>
          <p:cNvSpPr>
            <a:spLocks noGrp="1"/>
          </p:cNvSpPr>
          <p:nvPr>
            <p:ph type="pic" sz="quarter" idx="13"/>
          </p:nvPr>
        </p:nvSpPr>
        <p:spPr>
          <a:xfrm>
            <a:off x="6874933" y="292377"/>
            <a:ext cx="5105400" cy="5968537"/>
          </a:xfrm>
          <a:solidFill>
            <a:srgbClr val="7E9492"/>
          </a:solidFill>
        </p:spPr>
        <p:txBody>
          <a:bodyPr/>
          <a:lstStyle/>
          <a:p>
            <a:r>
              <a:rPr lang="nb-NO"/>
              <a:t>Klikk på ikonet for å legge til et bilde</a:t>
            </a:r>
          </a:p>
        </p:txBody>
      </p:sp>
      <p:cxnSp>
        <p:nvCxnSpPr>
          <p:cNvPr id="13" name="Straight Connector 12"/>
          <p:cNvCxnSpPr/>
          <p:nvPr userDrawn="1"/>
        </p:nvCxnSpPr>
        <p:spPr>
          <a:xfrm>
            <a:off x="659382" y="5031341"/>
            <a:ext cx="430844" cy="0"/>
          </a:xfrm>
          <a:prstGeom prst="line">
            <a:avLst/>
          </a:prstGeom>
          <a:ln w="6350"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05427" y="220965"/>
            <a:ext cx="11774787" cy="71412"/>
          </a:xfrm>
          <a:prstGeom prst="rect">
            <a:avLst/>
          </a:prstGeom>
          <a:solidFill>
            <a:srgbClr val="4B4C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2400"/>
          </a:p>
        </p:txBody>
      </p:sp>
      <p:pic>
        <p:nvPicPr>
          <p:cNvPr id="16"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160" y="284407"/>
            <a:ext cx="3664613" cy="1435419"/>
          </a:xfrm>
          <a:prstGeom prst="rect">
            <a:avLst/>
          </a:prstGeom>
        </p:spPr>
      </p:pic>
    </p:spTree>
    <p:extLst>
      <p:ext uri="{BB962C8B-B14F-4D97-AF65-F5344CB8AC3E}">
        <p14:creationId xmlns:p14="http://schemas.microsoft.com/office/powerpoint/2010/main" val="2005382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2238EFD-6A24-4A36-B123-CDBE8DD2074B}"/>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74046D74-6F36-4680-AA5D-9D73238AA69D}"/>
              </a:ext>
            </a:extLst>
          </p:cNvPr>
          <p:cNvSpPr>
            <a:spLocks noGrp="1"/>
          </p:cNvSpPr>
          <p:nvPr>
            <p:ph idx="1"/>
          </p:nvPr>
        </p:nvSpPr>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a:extLst>
              <a:ext uri="{FF2B5EF4-FFF2-40B4-BE49-F238E27FC236}">
                <a16:creationId xmlns:a16="http://schemas.microsoft.com/office/drawing/2014/main" id="{11B06B13-BA90-44B7-8FCD-20268B86A4C1}"/>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5" name="Plassholder for bunntekst 4">
            <a:extLst>
              <a:ext uri="{FF2B5EF4-FFF2-40B4-BE49-F238E27FC236}">
                <a16:creationId xmlns:a16="http://schemas.microsoft.com/office/drawing/2014/main" id="{00FB58F8-A79C-401E-A9C1-A8B1015C40F3}"/>
              </a:ext>
            </a:extLst>
          </p:cNvPr>
          <p:cNvSpPr>
            <a:spLocks noGrp="1"/>
          </p:cNvSpPr>
          <p:nvPr>
            <p:ph type="ftr" sz="quarter" idx="11"/>
          </p:nvPr>
        </p:nvSpPr>
        <p:spPr>
          <a:xfrm>
            <a:off x="4038600" y="6381750"/>
            <a:ext cx="4114800" cy="360363"/>
          </a:xfrm>
          <a:prstGeom prst="rect">
            <a:avLst/>
          </a:prstGeom>
        </p:spPr>
        <p:txBody>
          <a:bodyPr/>
          <a:lstStyle/>
          <a:p>
            <a:endParaRPr lang="nb-NO" dirty="0"/>
          </a:p>
        </p:txBody>
      </p:sp>
      <p:sp>
        <p:nvSpPr>
          <p:cNvPr id="6" name="Plassholder for lysbildenummer 5">
            <a:extLst>
              <a:ext uri="{FF2B5EF4-FFF2-40B4-BE49-F238E27FC236}">
                <a16:creationId xmlns:a16="http://schemas.microsoft.com/office/drawing/2014/main" id="{4C3DA97E-F7A3-4756-B0E0-0C678E5A6E65}"/>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655741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B6B0306-540C-460E-AFC8-407AB33D6049}"/>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3DBF163E-AFDE-4406-A201-ECA627B0CA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A85A5DC9-F396-4267-8C3D-14C8E27D99B7}"/>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5" name="Plassholder for bunntekst 4">
            <a:extLst>
              <a:ext uri="{FF2B5EF4-FFF2-40B4-BE49-F238E27FC236}">
                <a16:creationId xmlns:a16="http://schemas.microsoft.com/office/drawing/2014/main" id="{E45B43D1-DCFF-461C-9C16-1E05C00460D3}"/>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6" name="Plassholder for lysbildenummer 5">
            <a:extLst>
              <a:ext uri="{FF2B5EF4-FFF2-40B4-BE49-F238E27FC236}">
                <a16:creationId xmlns:a16="http://schemas.microsoft.com/office/drawing/2014/main" id="{49267B85-7EFB-41A9-83E2-7DDCB7A01113}"/>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414546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A86EE1-6820-459A-84C4-84A1A287B6A3}"/>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FCFDE8AC-026D-469B-87B8-3C788ED8CF21}"/>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C594087B-28BE-43C7-AEAD-817D6F3352B4}"/>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8FB5E745-1BAC-4458-AE4F-E92FA76D9437}"/>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6" name="Plassholder for bunntekst 5">
            <a:extLst>
              <a:ext uri="{FF2B5EF4-FFF2-40B4-BE49-F238E27FC236}">
                <a16:creationId xmlns:a16="http://schemas.microsoft.com/office/drawing/2014/main" id="{75FC3D35-8171-40CD-8350-DC506BEB6D8C}"/>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Plassholder for lysbildenummer 6">
            <a:extLst>
              <a:ext uri="{FF2B5EF4-FFF2-40B4-BE49-F238E27FC236}">
                <a16:creationId xmlns:a16="http://schemas.microsoft.com/office/drawing/2014/main" id="{76E46B10-7D73-4FF4-8051-5A5E493A8192}"/>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2067037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4C37F7B-B771-42CB-BB33-3B9F9F94B0E0}"/>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7B0E334F-AEE7-44B6-98C4-C48132D247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0AE7BC00-9A83-4C86-BD53-8285532EE459}"/>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DAD17DD1-27C4-478F-9D4B-72372D203A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48B344CC-755B-4F6D-B3BF-6D90AB5E5F6A}"/>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5949334B-B24A-48C4-8244-DC3929D082D4}"/>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8" name="Plassholder for bunntekst 7">
            <a:extLst>
              <a:ext uri="{FF2B5EF4-FFF2-40B4-BE49-F238E27FC236}">
                <a16:creationId xmlns:a16="http://schemas.microsoft.com/office/drawing/2014/main" id="{D9CD2018-AE01-4600-871E-0F50357C6A63}"/>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9" name="Plassholder for lysbildenummer 8">
            <a:extLst>
              <a:ext uri="{FF2B5EF4-FFF2-40B4-BE49-F238E27FC236}">
                <a16:creationId xmlns:a16="http://schemas.microsoft.com/office/drawing/2014/main" id="{E36DE0BB-5D4A-4DEE-A3A0-0F238C906DF2}"/>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380336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4CABBCC-7CB4-4DCA-9F44-B9BA2991487A}"/>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B51F5C2F-C21C-424A-8AB2-56809EEA9BA8}"/>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4" name="Plassholder for bunntekst 3">
            <a:extLst>
              <a:ext uri="{FF2B5EF4-FFF2-40B4-BE49-F238E27FC236}">
                <a16:creationId xmlns:a16="http://schemas.microsoft.com/office/drawing/2014/main" id="{BA3D7D0B-7109-415F-9D41-AA0CDEA44ED0}"/>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5" name="Plassholder for lysbildenummer 4">
            <a:extLst>
              <a:ext uri="{FF2B5EF4-FFF2-40B4-BE49-F238E27FC236}">
                <a16:creationId xmlns:a16="http://schemas.microsoft.com/office/drawing/2014/main" id="{7B150763-50FD-4628-BD91-FA89DA86BDFD}"/>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1858061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451B7597-F723-4748-A310-C4667D5E947C}"/>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3" name="Plassholder for bunntekst 2">
            <a:extLst>
              <a:ext uri="{FF2B5EF4-FFF2-40B4-BE49-F238E27FC236}">
                <a16:creationId xmlns:a16="http://schemas.microsoft.com/office/drawing/2014/main" id="{5E223372-A41A-46E3-B8A1-3F9CC030303B}"/>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4" name="Plassholder for lysbildenummer 3">
            <a:extLst>
              <a:ext uri="{FF2B5EF4-FFF2-40B4-BE49-F238E27FC236}">
                <a16:creationId xmlns:a16="http://schemas.microsoft.com/office/drawing/2014/main" id="{FEAA3195-4CE0-4975-B151-4A3ABE46F9EB}"/>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1106625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E8C583D-46B5-4D87-8C4F-99531EC3CA5C}"/>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B4B6DB38-BB5A-495A-8B2A-2B9D7B30DF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4C046A49-CE5A-4A35-900E-1A1ED30FDF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9068689B-A840-46A3-9277-4FB25A21D655}"/>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6" name="Plassholder for bunntekst 5">
            <a:extLst>
              <a:ext uri="{FF2B5EF4-FFF2-40B4-BE49-F238E27FC236}">
                <a16:creationId xmlns:a16="http://schemas.microsoft.com/office/drawing/2014/main" id="{52D826A1-1724-490F-A91C-9DAE854A8788}"/>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Plassholder for lysbildenummer 6">
            <a:extLst>
              <a:ext uri="{FF2B5EF4-FFF2-40B4-BE49-F238E27FC236}">
                <a16:creationId xmlns:a16="http://schemas.microsoft.com/office/drawing/2014/main" id="{5AF2B9FA-344D-46C2-8C94-2CEF76DC4C27}"/>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2248876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5E5933D-F6ED-4EF5-986E-0488B177EB89}"/>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3EA609EB-7B60-4890-8D8A-A025C28F39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a:t>Klikk på ikonet for å legge til et bilde</a:t>
            </a:r>
          </a:p>
        </p:txBody>
      </p:sp>
      <p:sp>
        <p:nvSpPr>
          <p:cNvPr id="4" name="Plassholder for tekst 3">
            <a:extLst>
              <a:ext uri="{FF2B5EF4-FFF2-40B4-BE49-F238E27FC236}">
                <a16:creationId xmlns:a16="http://schemas.microsoft.com/office/drawing/2014/main" id="{E124221E-FD8B-4118-A7F9-E7F636260F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2ADE3BB9-5399-4E10-AAB8-2E153362EF87}"/>
              </a:ext>
            </a:extLst>
          </p:cNvPr>
          <p:cNvSpPr>
            <a:spLocks noGrp="1"/>
          </p:cNvSpPr>
          <p:nvPr>
            <p:ph type="dt" sz="half" idx="10"/>
          </p:nvPr>
        </p:nvSpPr>
        <p:spPr/>
        <p:txBody>
          <a:bodyPr/>
          <a:lstStyle/>
          <a:p>
            <a:fld id="{7E7BC72C-C5C5-43D5-BA6B-C19906E4E39F}" type="datetimeFigureOut">
              <a:rPr lang="nb-NO" smtClean="0"/>
              <a:t>26.01.2024</a:t>
            </a:fld>
            <a:endParaRPr lang="nb-NO"/>
          </a:p>
        </p:txBody>
      </p:sp>
      <p:sp>
        <p:nvSpPr>
          <p:cNvPr id="6" name="Plassholder for bunntekst 5">
            <a:extLst>
              <a:ext uri="{FF2B5EF4-FFF2-40B4-BE49-F238E27FC236}">
                <a16:creationId xmlns:a16="http://schemas.microsoft.com/office/drawing/2014/main" id="{357DE4AD-8CF0-4640-BA3F-72B96F90AFE5}"/>
              </a:ext>
            </a:extLst>
          </p:cNvPr>
          <p:cNvSpPr>
            <a:spLocks noGrp="1"/>
          </p:cNvSpPr>
          <p:nvPr>
            <p:ph type="ftr" sz="quarter" idx="11"/>
          </p:nvPr>
        </p:nvSpPr>
        <p:spPr>
          <a:xfrm>
            <a:off x="4038600" y="6356350"/>
            <a:ext cx="4114800" cy="365125"/>
          </a:xfrm>
          <a:prstGeom prst="rect">
            <a:avLst/>
          </a:prstGeom>
        </p:spPr>
        <p:txBody>
          <a:bodyPr/>
          <a:lstStyle/>
          <a:p>
            <a:endParaRPr lang="nb-NO"/>
          </a:p>
        </p:txBody>
      </p:sp>
      <p:sp>
        <p:nvSpPr>
          <p:cNvPr id="7" name="Plassholder for lysbildenummer 6">
            <a:extLst>
              <a:ext uri="{FF2B5EF4-FFF2-40B4-BE49-F238E27FC236}">
                <a16:creationId xmlns:a16="http://schemas.microsoft.com/office/drawing/2014/main" id="{36D2FB02-2A98-409C-8E05-0D66E648C204}"/>
              </a:ext>
            </a:extLst>
          </p:cNvPr>
          <p:cNvSpPr>
            <a:spLocks noGrp="1"/>
          </p:cNvSpPr>
          <p:nvPr>
            <p:ph type="sldNum" sz="quarter" idx="12"/>
          </p:nvPr>
        </p:nvSpPr>
        <p:spPr/>
        <p:txBody>
          <a:bodyPr/>
          <a:lstStyle/>
          <a:p>
            <a:fld id="{2B9F1A80-E8BD-40AB-BF8C-147C662FD358}" type="slidenum">
              <a:rPr lang="nb-NO" smtClean="0"/>
              <a:t>‹#›</a:t>
            </a:fld>
            <a:endParaRPr lang="nb-NO"/>
          </a:p>
        </p:txBody>
      </p:sp>
    </p:spTree>
    <p:extLst>
      <p:ext uri="{BB962C8B-B14F-4D97-AF65-F5344CB8AC3E}">
        <p14:creationId xmlns:p14="http://schemas.microsoft.com/office/powerpoint/2010/main" val="394838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ABEB94F7-2ED4-4D0C-B0F2-65B28784B99F}"/>
              </a:ext>
            </a:extLst>
          </p:cNvPr>
          <p:cNvPicPr>
            <a:picLocks noChangeAspect="1"/>
          </p:cNvPicPr>
          <p:nvPr userDrawn="1"/>
        </p:nvPicPr>
        <p:blipFill>
          <a:blip r:embed="rId15">
            <a:alphaModFix amt="5000"/>
            <a:extLst>
              <a:ext uri="{28A0092B-C50C-407E-A947-70E740481C1C}">
                <a14:useLocalDpi xmlns:a14="http://schemas.microsoft.com/office/drawing/2010/main" val="0"/>
              </a:ext>
            </a:extLst>
          </a:blip>
          <a:stretch>
            <a:fillRect/>
          </a:stretch>
        </p:blipFill>
        <p:spPr>
          <a:xfrm>
            <a:off x="300038" y="1313292"/>
            <a:ext cx="10656888" cy="4170566"/>
          </a:xfrm>
          <a:prstGeom prst="rect">
            <a:avLst/>
          </a:prstGeom>
        </p:spPr>
      </p:pic>
      <p:sp>
        <p:nvSpPr>
          <p:cNvPr id="2" name="Plassholder for tittel 1">
            <a:extLst>
              <a:ext uri="{FF2B5EF4-FFF2-40B4-BE49-F238E27FC236}">
                <a16:creationId xmlns:a16="http://schemas.microsoft.com/office/drawing/2014/main" id="{C589BA26-6878-4034-92E5-CAB1B828E361}"/>
              </a:ext>
            </a:extLst>
          </p:cNvPr>
          <p:cNvSpPr>
            <a:spLocks noGrp="1"/>
          </p:cNvSpPr>
          <p:nvPr>
            <p:ph type="title"/>
          </p:nvPr>
        </p:nvSpPr>
        <p:spPr>
          <a:xfrm>
            <a:off x="300038" y="369622"/>
            <a:ext cx="10369549" cy="1325563"/>
          </a:xfrm>
          <a:prstGeom prst="rect">
            <a:avLst/>
          </a:prstGeom>
        </p:spPr>
        <p:txBody>
          <a:bodyPr vert="horz" lIns="91440" tIns="45720" rIns="91440" bIns="45720" rtlCol="0" anchor="b">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54C9B27E-7162-41A7-A41F-BDB831A68821}"/>
              </a:ext>
            </a:extLst>
          </p:cNvPr>
          <p:cNvSpPr>
            <a:spLocks noGrp="1"/>
          </p:cNvSpPr>
          <p:nvPr>
            <p:ph type="body" idx="1"/>
          </p:nvPr>
        </p:nvSpPr>
        <p:spPr>
          <a:xfrm>
            <a:off x="300038" y="1843355"/>
            <a:ext cx="10369549" cy="4356100"/>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dato 3">
            <a:extLst>
              <a:ext uri="{FF2B5EF4-FFF2-40B4-BE49-F238E27FC236}">
                <a16:creationId xmlns:a16="http://schemas.microsoft.com/office/drawing/2014/main" id="{40924689-4CA9-4536-9608-656EE98D98F7}"/>
              </a:ext>
            </a:extLst>
          </p:cNvPr>
          <p:cNvSpPr>
            <a:spLocks noGrp="1"/>
          </p:cNvSpPr>
          <p:nvPr>
            <p:ph type="dt" sz="half" idx="2"/>
          </p:nvPr>
        </p:nvSpPr>
        <p:spPr>
          <a:xfrm>
            <a:off x="306387" y="6381749"/>
            <a:ext cx="2743200" cy="356657"/>
          </a:xfrm>
          <a:prstGeom prst="rect">
            <a:avLst/>
          </a:prstGeom>
        </p:spPr>
        <p:txBody>
          <a:bodyPr vert="horz" lIns="91440" tIns="45720" rIns="91440" bIns="45720" rtlCol="0" anchor="ctr"/>
          <a:lstStyle>
            <a:lvl1pPr algn="l">
              <a:defRPr sz="1200">
                <a:solidFill>
                  <a:schemeClr val="tx1">
                    <a:tint val="75000"/>
                  </a:schemeClr>
                </a:solidFill>
              </a:defRPr>
            </a:lvl1pPr>
          </a:lstStyle>
          <a:p>
            <a:fld id="{7E7BC72C-C5C5-43D5-BA6B-C19906E4E39F}" type="datetimeFigureOut">
              <a:rPr lang="nb-NO" smtClean="0"/>
              <a:t>26.01.2024</a:t>
            </a:fld>
            <a:endParaRPr lang="nb-NO" dirty="0"/>
          </a:p>
        </p:txBody>
      </p:sp>
      <p:sp>
        <p:nvSpPr>
          <p:cNvPr id="6" name="Plassholder for lysbildenummer 5">
            <a:extLst>
              <a:ext uri="{FF2B5EF4-FFF2-40B4-BE49-F238E27FC236}">
                <a16:creationId xmlns:a16="http://schemas.microsoft.com/office/drawing/2014/main" id="{EB4561BE-C1C7-4FE8-B4F8-2D1A8CFB3C9E}"/>
              </a:ext>
            </a:extLst>
          </p:cNvPr>
          <p:cNvSpPr>
            <a:spLocks noGrp="1"/>
          </p:cNvSpPr>
          <p:nvPr>
            <p:ph type="sldNum" sz="quarter" idx="4"/>
          </p:nvPr>
        </p:nvSpPr>
        <p:spPr>
          <a:xfrm>
            <a:off x="10127192" y="6381750"/>
            <a:ext cx="829733" cy="360363"/>
          </a:xfrm>
          <a:prstGeom prst="rect">
            <a:avLst/>
          </a:prstGeom>
        </p:spPr>
        <p:txBody>
          <a:bodyPr vert="horz" lIns="91440" tIns="45720" rIns="91440" bIns="45720" rtlCol="0" anchor="ctr"/>
          <a:lstStyle>
            <a:lvl1pPr algn="r">
              <a:defRPr sz="1200">
                <a:solidFill>
                  <a:schemeClr val="tx1">
                    <a:tint val="75000"/>
                  </a:schemeClr>
                </a:solidFill>
              </a:defRPr>
            </a:lvl1pPr>
          </a:lstStyle>
          <a:p>
            <a:fld id="{2B9F1A80-E8BD-40AB-BF8C-147C662FD358}" type="slidenum">
              <a:rPr lang="nb-NO" smtClean="0"/>
              <a:t>‹#›</a:t>
            </a:fld>
            <a:endParaRPr lang="nb-NO" dirty="0"/>
          </a:p>
        </p:txBody>
      </p:sp>
      <p:sp>
        <p:nvSpPr>
          <p:cNvPr id="9" name="Rektangel 8">
            <a:extLst>
              <a:ext uri="{FF2B5EF4-FFF2-40B4-BE49-F238E27FC236}">
                <a16:creationId xmlns:a16="http://schemas.microsoft.com/office/drawing/2014/main" id="{FA964F07-2FDA-49D5-A1E4-19B5FE735127}"/>
              </a:ext>
            </a:extLst>
          </p:cNvPr>
          <p:cNvSpPr/>
          <p:nvPr userDrawn="1"/>
        </p:nvSpPr>
        <p:spPr>
          <a:xfrm>
            <a:off x="11353799" y="368300"/>
            <a:ext cx="682625" cy="5831154"/>
          </a:xfrm>
          <a:prstGeom prst="rect">
            <a:avLst/>
          </a:prstGeom>
          <a:blipFill dpi="0" rotWithShape="1">
            <a:blip r:embed="rId16">
              <a:alphaModFix amt="50000"/>
              <a:extLst>
                <a:ext uri="{28A0092B-C50C-407E-A947-70E740481C1C}">
                  <a14:useLocalDpi xmlns:a14="http://schemas.microsoft.com/office/drawing/2010/main" val="0"/>
                </a:ext>
              </a:extLst>
            </a:blip>
            <a:srcRect/>
            <a:tile tx="-1593850" ty="0" sx="64000" sy="69000" flip="y" algn="tl"/>
          </a:bli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b-NO" dirty="0">
              <a:ln>
                <a:solidFill>
                  <a:schemeClr val="bg1"/>
                </a:solidFill>
              </a:ln>
            </a:endParaRPr>
          </a:p>
        </p:txBody>
      </p:sp>
      <p:sp>
        <p:nvSpPr>
          <p:cNvPr id="15" name="Plassholder for bunntekst 14">
            <a:extLst>
              <a:ext uri="{FF2B5EF4-FFF2-40B4-BE49-F238E27FC236}">
                <a16:creationId xmlns:a16="http://schemas.microsoft.com/office/drawing/2014/main" id="{7F4061F1-32F7-4B27-B60A-84A4698EAB20}"/>
              </a:ext>
            </a:extLst>
          </p:cNvPr>
          <p:cNvSpPr>
            <a:spLocks noGrp="1"/>
          </p:cNvSpPr>
          <p:nvPr userDrawn="1">
            <p:ph type="ftr" sz="quarter" idx="3"/>
          </p:nvPr>
        </p:nvSpPr>
        <p:spPr>
          <a:xfrm>
            <a:off x="4034366" y="6381750"/>
            <a:ext cx="4123267" cy="35665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dirty="0"/>
          </a:p>
        </p:txBody>
      </p:sp>
      <p:pic>
        <p:nvPicPr>
          <p:cNvPr id="17" name="Bilde 16">
            <a:extLst>
              <a:ext uri="{FF2B5EF4-FFF2-40B4-BE49-F238E27FC236}">
                <a16:creationId xmlns:a16="http://schemas.microsoft.com/office/drawing/2014/main" id="{D1106355-C512-494F-A473-1E2C3548EB66}"/>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353799" y="6312008"/>
            <a:ext cx="682625" cy="426397"/>
          </a:xfrm>
          <a:prstGeom prst="rect">
            <a:avLst/>
          </a:prstGeom>
        </p:spPr>
      </p:pic>
    </p:spTree>
    <p:extLst>
      <p:ext uri="{BB962C8B-B14F-4D97-AF65-F5344CB8AC3E}">
        <p14:creationId xmlns:p14="http://schemas.microsoft.com/office/powerpoint/2010/main" val="826107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3" userDrawn="1">
          <p15:clr>
            <a:srgbClr val="F26B43"/>
          </p15:clr>
        </p15:guide>
        <p15:guide id="2" pos="98" userDrawn="1">
          <p15:clr>
            <a:srgbClr val="F26B43"/>
          </p15:clr>
        </p15:guide>
        <p15:guide id="3" pos="7582" userDrawn="1">
          <p15:clr>
            <a:srgbClr val="F26B43"/>
          </p15:clr>
        </p15:guide>
        <p15:guide id="4" orient="horz" pos="4247" userDrawn="1">
          <p15:clr>
            <a:srgbClr val="F26B43"/>
          </p15:clr>
        </p15:guide>
        <p15:guide id="5" pos="6902" userDrawn="1">
          <p15:clr>
            <a:srgbClr val="F26B43"/>
          </p15:clr>
        </p15:guide>
        <p15:guide id="6" orient="horz" pos="232" userDrawn="1">
          <p15:clr>
            <a:srgbClr val="F26B43"/>
          </p15:clr>
        </p15:guide>
        <p15:guide id="7" orient="horz" pos="1071" userDrawn="1">
          <p15:clr>
            <a:srgbClr val="F26B43"/>
          </p15:clr>
        </p15:guide>
        <p15:guide id="8" orient="horz" pos="1162" userDrawn="1">
          <p15:clr>
            <a:srgbClr val="F26B43"/>
          </p15:clr>
        </p15:guide>
        <p15:guide id="9" pos="189" userDrawn="1">
          <p15:clr>
            <a:srgbClr val="F26B43"/>
          </p15:clr>
        </p15:guide>
        <p15:guide id="10" pos="7151" userDrawn="1">
          <p15:clr>
            <a:srgbClr val="F26B43"/>
          </p15:clr>
        </p15:guide>
        <p15:guide id="11" orient="horz" pos="3906" userDrawn="1">
          <p15:clr>
            <a:srgbClr val="F26B43"/>
          </p15:clr>
        </p15:guide>
        <p15:guide id="12" orient="horz" pos="402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bera.ac.uk/wp-content/uploads/2013/12/BERA-RSA-Research-Teaching-Profession-FULL-REPORT-for-web.pdf?noredirect=1" TargetMode="External"/><Relationship Id="rId2" Type="http://schemas.openxmlformats.org/officeDocument/2006/relationships/hyperlink" Target="https://doi.org/https:/dergipark.org.tr/en/pub/jtee/issue/44909/559130" TargetMode="External"/><Relationship Id="rId1" Type="http://schemas.openxmlformats.org/officeDocument/2006/relationships/slideLayout" Target="../slideLayouts/slideLayout2.xml"/><Relationship Id="rId4" Type="http://schemas.openxmlformats.org/officeDocument/2006/relationships/hyperlink" Target="https://doi.org/http:/urn.nb.no/URN:NBN:no-24557"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e 3">
            <a:extLst>
              <a:ext uri="{FF2B5EF4-FFF2-40B4-BE49-F238E27FC236}">
                <a16:creationId xmlns:a16="http://schemas.microsoft.com/office/drawing/2014/main" id="{F8D5FB52-2B60-4E4D-A748-6AD4B2D42358}"/>
              </a:ext>
            </a:extLst>
          </p:cNvPr>
          <p:cNvPicPr>
            <a:picLocks noChangeAspect="1"/>
          </p:cNvPicPr>
          <p:nvPr/>
        </p:nvPicPr>
        <p:blipFill>
          <a:blip r:embed="rId3"/>
          <a:stretch>
            <a:fillRect/>
          </a:stretch>
        </p:blipFill>
        <p:spPr>
          <a:xfrm>
            <a:off x="0" y="0"/>
            <a:ext cx="12192000" cy="6858000"/>
          </a:xfrm>
          <a:prstGeom prst="rect">
            <a:avLst/>
          </a:prstGeom>
        </p:spPr>
      </p:pic>
      <p:sp>
        <p:nvSpPr>
          <p:cNvPr id="2" name="Tittel 1">
            <a:extLst>
              <a:ext uri="{FF2B5EF4-FFF2-40B4-BE49-F238E27FC236}">
                <a16:creationId xmlns:a16="http://schemas.microsoft.com/office/drawing/2014/main" id="{0894DCB0-1F0A-4D57-BF00-7F7D363DCA63}"/>
              </a:ext>
            </a:extLst>
          </p:cNvPr>
          <p:cNvSpPr>
            <a:spLocks noGrp="1"/>
          </p:cNvSpPr>
          <p:nvPr>
            <p:ph type="ctrTitle"/>
          </p:nvPr>
        </p:nvSpPr>
        <p:spPr>
          <a:xfrm>
            <a:off x="1268384" y="4398223"/>
            <a:ext cx="9915291" cy="1529048"/>
          </a:xfrm>
        </p:spPr>
        <p:txBody>
          <a:bodyPr>
            <a:normAutofit fontScale="90000"/>
          </a:bodyPr>
          <a:lstStyle/>
          <a:p>
            <a:pPr algn="ctr"/>
            <a:r>
              <a:rPr lang="en-GB" dirty="0"/>
              <a:t>NERA 2023 – STEP symposium</a:t>
            </a:r>
          </a:p>
        </p:txBody>
      </p:sp>
      <p:sp>
        <p:nvSpPr>
          <p:cNvPr id="3" name="Undertittel 2">
            <a:extLst>
              <a:ext uri="{FF2B5EF4-FFF2-40B4-BE49-F238E27FC236}">
                <a16:creationId xmlns:a16="http://schemas.microsoft.com/office/drawing/2014/main" id="{8087ACE9-149A-4968-B2A0-49BF3E70B393}"/>
              </a:ext>
            </a:extLst>
          </p:cNvPr>
          <p:cNvSpPr>
            <a:spLocks noGrp="1"/>
          </p:cNvSpPr>
          <p:nvPr>
            <p:ph type="subTitle" idx="1"/>
          </p:nvPr>
        </p:nvSpPr>
        <p:spPr/>
        <p:txBody>
          <a:bodyPr/>
          <a:lstStyle/>
          <a:p>
            <a:r>
              <a:rPr lang="en-GB" dirty="0"/>
              <a:t>I</a:t>
            </a:r>
          </a:p>
        </p:txBody>
      </p:sp>
    </p:spTree>
    <p:extLst>
      <p:ext uri="{BB962C8B-B14F-4D97-AF65-F5344CB8AC3E}">
        <p14:creationId xmlns:p14="http://schemas.microsoft.com/office/powerpoint/2010/main" val="2909300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E0795B8-963B-B0DF-A7D0-B75C58362674}"/>
              </a:ext>
            </a:extLst>
          </p:cNvPr>
          <p:cNvSpPr>
            <a:spLocks noGrp="1"/>
          </p:cNvSpPr>
          <p:nvPr>
            <p:ph type="title"/>
          </p:nvPr>
        </p:nvSpPr>
        <p:spPr/>
        <p:txBody>
          <a:bodyPr>
            <a:normAutofit fontScale="90000"/>
          </a:bodyPr>
          <a:lstStyle/>
          <a:p>
            <a:br>
              <a:rPr lang="nb-NO" dirty="0"/>
            </a:br>
            <a:br>
              <a:rPr lang="nb-NO" dirty="0"/>
            </a:br>
            <a:br>
              <a:rPr lang="nb-NO" dirty="0"/>
            </a:br>
            <a:r>
              <a:rPr lang="nb-NO" dirty="0"/>
              <a:t>Research </a:t>
            </a:r>
            <a:r>
              <a:rPr lang="nb-NO" dirty="0" err="1"/>
              <a:t>that</a:t>
            </a:r>
            <a:r>
              <a:rPr lang="nb-NO" dirty="0"/>
              <a:t> </a:t>
            </a:r>
            <a:r>
              <a:rPr lang="nb-NO" dirty="0" err="1"/>
              <a:t>keeps</a:t>
            </a:r>
            <a:r>
              <a:rPr lang="nb-NO" dirty="0"/>
              <a:t> </a:t>
            </a:r>
            <a:r>
              <a:rPr lang="nb-NO" dirty="0" err="1"/>
              <a:t>teacher</a:t>
            </a:r>
            <a:r>
              <a:rPr lang="nb-NO" dirty="0"/>
              <a:t> students «</a:t>
            </a:r>
            <a:r>
              <a:rPr lang="nb-NO" dirty="0" err="1"/>
              <a:t>close</a:t>
            </a:r>
            <a:r>
              <a:rPr lang="nb-NO" dirty="0"/>
              <a:t> to </a:t>
            </a:r>
            <a:r>
              <a:rPr lang="nb-NO" dirty="0" err="1"/>
              <a:t>practice</a:t>
            </a:r>
            <a:r>
              <a:rPr lang="nb-NO" dirty="0"/>
              <a:t>»</a:t>
            </a:r>
          </a:p>
        </p:txBody>
      </p:sp>
      <p:sp>
        <p:nvSpPr>
          <p:cNvPr id="3" name="Plassholder for innhold 2">
            <a:extLst>
              <a:ext uri="{FF2B5EF4-FFF2-40B4-BE49-F238E27FC236}">
                <a16:creationId xmlns:a16="http://schemas.microsoft.com/office/drawing/2014/main" id="{07BCD0AD-7EBF-DFF9-E2BC-3A7736C64DA8}"/>
              </a:ext>
            </a:extLst>
          </p:cNvPr>
          <p:cNvSpPr>
            <a:spLocks noGrp="1"/>
          </p:cNvSpPr>
          <p:nvPr>
            <p:ph idx="1"/>
          </p:nvPr>
        </p:nvSpPr>
        <p:spPr>
          <a:xfrm>
            <a:off x="300038" y="1843355"/>
            <a:ext cx="7216129" cy="4356100"/>
          </a:xfrm>
        </p:spPr>
        <p:txBody>
          <a:bodyPr>
            <a:normAutofit/>
          </a:bodyPr>
          <a:lstStyle/>
          <a:p>
            <a:endParaRPr lang="nb-NO" dirty="0"/>
          </a:p>
          <a:p>
            <a:r>
              <a:rPr lang="en-GB" dirty="0">
                <a:effectLst/>
                <a:latin typeface="Times New Roman" panose="02020603050405020304" pitchFamily="18" charset="0"/>
                <a:ea typeface="Times New Roman" panose="02020603050405020304" pitchFamily="18" charset="0"/>
              </a:rPr>
              <a:t>Research questions: W</a:t>
            </a:r>
            <a:r>
              <a:rPr lang="en-GB" dirty="0">
                <a:solidFill>
                  <a:srgbClr val="000000"/>
                </a:solidFill>
                <a:effectLst/>
                <a:latin typeface="Times New Roman" panose="02020603050405020304" pitchFamily="18" charset="0"/>
                <a:ea typeface="Times New Roman" panose="02020603050405020304" pitchFamily="18" charset="0"/>
              </a:rPr>
              <a:t>hat kind of research knowledge and capabilities may teacher students need from their master-based teacher education to be prepared for their professional work?</a:t>
            </a:r>
            <a:endParaRPr lang="nb-NO" dirty="0"/>
          </a:p>
          <a:p>
            <a:endParaRPr lang="nb-NO" dirty="0"/>
          </a:p>
        </p:txBody>
      </p:sp>
      <p:pic>
        <p:nvPicPr>
          <p:cNvPr id="4" name="Bilde 3">
            <a:extLst>
              <a:ext uri="{FF2B5EF4-FFF2-40B4-BE49-F238E27FC236}">
                <a16:creationId xmlns:a16="http://schemas.microsoft.com/office/drawing/2014/main" id="{9322B5D2-6AE8-3EFB-59A6-0D0568A74105}"/>
              </a:ext>
            </a:extLst>
          </p:cNvPr>
          <p:cNvPicPr>
            <a:picLocks noChangeAspect="1"/>
          </p:cNvPicPr>
          <p:nvPr/>
        </p:nvPicPr>
        <p:blipFill>
          <a:blip r:embed="rId3"/>
          <a:stretch>
            <a:fillRect/>
          </a:stretch>
        </p:blipFill>
        <p:spPr>
          <a:xfrm>
            <a:off x="7827667" y="1604155"/>
            <a:ext cx="4364334" cy="4884223"/>
          </a:xfrm>
          <a:prstGeom prst="rect">
            <a:avLst/>
          </a:prstGeom>
        </p:spPr>
      </p:pic>
    </p:spTree>
    <p:extLst>
      <p:ext uri="{BB962C8B-B14F-4D97-AF65-F5344CB8AC3E}">
        <p14:creationId xmlns:p14="http://schemas.microsoft.com/office/powerpoint/2010/main" val="1937361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3ED7B3C-7780-8A47-9C31-34971C30DBF7}"/>
              </a:ext>
            </a:extLst>
          </p:cNvPr>
          <p:cNvSpPr>
            <a:spLocks noGrp="1"/>
          </p:cNvSpPr>
          <p:nvPr>
            <p:ph type="title"/>
          </p:nvPr>
        </p:nvSpPr>
        <p:spPr/>
        <p:txBody>
          <a:bodyPr/>
          <a:lstStyle/>
          <a:p>
            <a:r>
              <a:rPr lang="nb-NO" dirty="0"/>
              <a:t>Research </a:t>
            </a:r>
            <a:r>
              <a:rPr lang="nb-NO" dirty="0" err="1"/>
              <a:t>literate</a:t>
            </a:r>
            <a:r>
              <a:rPr lang="nb-NO" dirty="0"/>
              <a:t> </a:t>
            </a:r>
            <a:r>
              <a:rPr lang="nb-NO" dirty="0" err="1"/>
              <a:t>teachers</a:t>
            </a:r>
            <a:endParaRPr lang="nb-NO" dirty="0"/>
          </a:p>
        </p:txBody>
      </p:sp>
      <p:sp>
        <p:nvSpPr>
          <p:cNvPr id="3" name="Plassholder for innhold 2">
            <a:extLst>
              <a:ext uri="{FF2B5EF4-FFF2-40B4-BE49-F238E27FC236}">
                <a16:creationId xmlns:a16="http://schemas.microsoft.com/office/drawing/2014/main" id="{E54ED273-1726-7B57-B543-892AD889B7EB}"/>
              </a:ext>
            </a:extLst>
          </p:cNvPr>
          <p:cNvSpPr>
            <a:spLocks noGrp="1"/>
          </p:cNvSpPr>
          <p:nvPr>
            <p:ph idx="1"/>
          </p:nvPr>
        </p:nvSpPr>
        <p:spPr>
          <a:xfrm>
            <a:off x="300038" y="1843355"/>
            <a:ext cx="6249043" cy="4356100"/>
          </a:xfrm>
        </p:spPr>
        <p:txBody>
          <a:bodyPr/>
          <a:lstStyle/>
          <a:p>
            <a:r>
              <a:rPr lang="en-GB" sz="2800" dirty="0">
                <a:solidFill>
                  <a:srgbClr val="000000"/>
                </a:solidFill>
                <a:effectLst/>
                <a:latin typeface="Times New Roman" panose="02020603050405020304" pitchFamily="18" charset="0"/>
                <a:ea typeface="Times New Roman" panose="02020603050405020304" pitchFamily="18" charset="0"/>
              </a:rPr>
              <a:t>Involves knowing research designs and research methods, having a critical mindset, being updated on research findings, and understand it’s implication for practice (Furlong et al 2014)</a:t>
            </a:r>
            <a:endParaRPr lang="nb-NO" sz="2800" dirty="0"/>
          </a:p>
          <a:p>
            <a:endParaRPr lang="nb-NO" dirty="0"/>
          </a:p>
        </p:txBody>
      </p:sp>
      <p:pic>
        <p:nvPicPr>
          <p:cNvPr id="4" name="Bilde 3">
            <a:extLst>
              <a:ext uri="{FF2B5EF4-FFF2-40B4-BE49-F238E27FC236}">
                <a16:creationId xmlns:a16="http://schemas.microsoft.com/office/drawing/2014/main" id="{44E467EE-4564-42C1-6988-78A1829E130A}"/>
              </a:ext>
            </a:extLst>
          </p:cNvPr>
          <p:cNvPicPr>
            <a:picLocks noChangeAspect="1"/>
          </p:cNvPicPr>
          <p:nvPr/>
        </p:nvPicPr>
        <p:blipFill>
          <a:blip r:embed="rId2"/>
          <a:stretch>
            <a:fillRect/>
          </a:stretch>
        </p:blipFill>
        <p:spPr>
          <a:xfrm>
            <a:off x="6718427" y="1843355"/>
            <a:ext cx="4365114" cy="2908044"/>
          </a:xfrm>
          <a:prstGeom prst="rect">
            <a:avLst/>
          </a:prstGeom>
        </p:spPr>
      </p:pic>
    </p:spTree>
    <p:extLst>
      <p:ext uri="{BB962C8B-B14F-4D97-AF65-F5344CB8AC3E}">
        <p14:creationId xmlns:p14="http://schemas.microsoft.com/office/powerpoint/2010/main" val="283700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4569C94-152F-CBB5-45D8-F902C6E6CD59}"/>
              </a:ext>
            </a:extLst>
          </p:cNvPr>
          <p:cNvSpPr>
            <a:spLocks noGrp="1"/>
          </p:cNvSpPr>
          <p:nvPr>
            <p:ph type="title"/>
          </p:nvPr>
        </p:nvSpPr>
        <p:spPr/>
        <p:txBody>
          <a:bodyPr>
            <a:normAutofit fontScale="90000"/>
          </a:bodyPr>
          <a:lstStyle/>
          <a:p>
            <a:r>
              <a:rPr lang="nb-NO" dirty="0"/>
              <a:t>Research </a:t>
            </a:r>
            <a:r>
              <a:rPr lang="nb-NO" dirty="0" err="1"/>
              <a:t>approaches</a:t>
            </a:r>
            <a:r>
              <a:rPr lang="nb-NO" dirty="0"/>
              <a:t> (Kalleberg, 2009)</a:t>
            </a:r>
            <a:br>
              <a:rPr lang="nb-NO" dirty="0"/>
            </a:br>
            <a:endParaRPr lang="nb-NO" dirty="0"/>
          </a:p>
        </p:txBody>
      </p:sp>
      <p:sp>
        <p:nvSpPr>
          <p:cNvPr id="3" name="Plassholder for innhold 2">
            <a:extLst>
              <a:ext uri="{FF2B5EF4-FFF2-40B4-BE49-F238E27FC236}">
                <a16:creationId xmlns:a16="http://schemas.microsoft.com/office/drawing/2014/main" id="{255C0725-17E9-6A34-6D09-E15CF77CFCE5}"/>
              </a:ext>
            </a:extLst>
          </p:cNvPr>
          <p:cNvSpPr>
            <a:spLocks noGrp="1"/>
          </p:cNvSpPr>
          <p:nvPr>
            <p:ph idx="1"/>
          </p:nvPr>
        </p:nvSpPr>
        <p:spPr>
          <a:xfrm>
            <a:off x="300037" y="1532238"/>
            <a:ext cx="11055821" cy="5053913"/>
          </a:xfrm>
        </p:spPr>
        <p:txBody>
          <a:bodyPr>
            <a:normAutofit/>
          </a:bodyPr>
          <a:lstStyle/>
          <a:p>
            <a:r>
              <a:rPr lang="en-GB" i="1" dirty="0">
                <a:effectLst/>
                <a:latin typeface="Times New Roman" panose="02020603050405020304" pitchFamily="18" charset="0"/>
                <a:ea typeface="Times New Roman" panose="02020603050405020304" pitchFamily="18" charset="0"/>
              </a:rPr>
              <a:t>Constative research</a:t>
            </a:r>
            <a:r>
              <a:rPr lang="en-GB" dirty="0">
                <a:effectLst/>
                <a:latin typeface="Times New Roman" panose="02020603050405020304" pitchFamily="18" charset="0"/>
                <a:ea typeface="Times New Roman" panose="02020603050405020304" pitchFamily="18" charset="0"/>
              </a:rPr>
              <a:t> designs have the purpose to understand cause- effects and get causal clear answers about what to do (</a:t>
            </a:r>
            <a:r>
              <a:rPr lang="en-GB" dirty="0" err="1">
                <a:effectLst/>
                <a:latin typeface="Times New Roman" panose="02020603050405020304" pitchFamily="18" charset="0"/>
                <a:ea typeface="Times New Roman" panose="02020603050405020304" pitchFamily="18" charset="0"/>
              </a:rPr>
              <a:t>Kalleberg</a:t>
            </a:r>
            <a:r>
              <a:rPr lang="en-GB" dirty="0">
                <a:effectLst/>
                <a:latin typeface="Times New Roman" panose="02020603050405020304" pitchFamily="18" charset="0"/>
                <a:ea typeface="Times New Roman" panose="02020603050405020304" pitchFamily="18" charset="0"/>
              </a:rPr>
              <a:t> 2009). Biesta (2015) describes as the ”technological term”. </a:t>
            </a:r>
            <a:endParaRPr lang="nb-NO" dirty="0"/>
          </a:p>
          <a:p>
            <a:r>
              <a:rPr lang="en-GB" i="1" dirty="0">
                <a:effectLst/>
                <a:latin typeface="Times New Roman" panose="02020603050405020304" pitchFamily="18" charset="0"/>
                <a:ea typeface="Times New Roman" panose="02020603050405020304" pitchFamily="18" charset="0"/>
              </a:rPr>
              <a:t>Critical research designs</a:t>
            </a:r>
            <a:r>
              <a:rPr lang="en-GB" dirty="0">
                <a:effectLst/>
                <a:latin typeface="Times New Roman" panose="02020603050405020304" pitchFamily="18" charset="0"/>
                <a:ea typeface="Times New Roman" panose="02020603050405020304" pitchFamily="18" charset="0"/>
              </a:rPr>
              <a:t> have the purpose of evaluating social realities and especially looks into differences in social and psychological conditions to find out what is stable and what can be socially improved (</a:t>
            </a:r>
            <a:r>
              <a:rPr lang="en-GB" dirty="0" err="1">
                <a:effectLst/>
                <a:latin typeface="Times New Roman" panose="02020603050405020304" pitchFamily="18" charset="0"/>
                <a:ea typeface="Times New Roman" panose="02020603050405020304" pitchFamily="18" charset="0"/>
              </a:rPr>
              <a:t>Kalleberg</a:t>
            </a:r>
            <a:r>
              <a:rPr lang="en-GB" dirty="0">
                <a:effectLst/>
                <a:latin typeface="Times New Roman" panose="02020603050405020304" pitchFamily="18" charset="0"/>
                <a:ea typeface="Times New Roman" panose="02020603050405020304" pitchFamily="18" charset="0"/>
              </a:rPr>
              <a:t> 2009). </a:t>
            </a:r>
            <a:endParaRPr lang="nb-NO" dirty="0"/>
          </a:p>
          <a:p>
            <a:r>
              <a:rPr lang="en-GB" i="1" dirty="0">
                <a:effectLst/>
                <a:latin typeface="Times New Roman" panose="02020603050405020304" pitchFamily="18" charset="0"/>
                <a:ea typeface="Times New Roman" panose="02020603050405020304" pitchFamily="18" charset="0"/>
              </a:rPr>
              <a:t>Constructive research designs</a:t>
            </a:r>
            <a:r>
              <a:rPr lang="en-GB" dirty="0">
                <a:effectLst/>
                <a:latin typeface="Times New Roman" panose="02020603050405020304" pitchFamily="18" charset="0"/>
                <a:ea typeface="Times New Roman" panose="02020603050405020304" pitchFamily="18" charset="0"/>
              </a:rPr>
              <a:t> have the purpose of contribute to the transformation of social realities and to identify precisely what is unique or special (</a:t>
            </a:r>
            <a:r>
              <a:rPr lang="en-GB" dirty="0" err="1">
                <a:effectLst/>
                <a:latin typeface="Times New Roman" panose="02020603050405020304" pitchFamily="18" charset="0"/>
                <a:ea typeface="Times New Roman" panose="02020603050405020304" pitchFamily="18" charset="0"/>
              </a:rPr>
              <a:t>Kalleberg</a:t>
            </a:r>
            <a:r>
              <a:rPr lang="en-GB" dirty="0">
                <a:effectLst/>
                <a:latin typeface="Times New Roman" panose="02020603050405020304" pitchFamily="18" charset="0"/>
                <a:ea typeface="Times New Roman" panose="02020603050405020304" pitchFamily="18" charset="0"/>
              </a:rPr>
              <a:t> 2009). Finding insights that would improve existing structures or practices. </a:t>
            </a:r>
          </a:p>
          <a:p>
            <a:endParaRPr lang="nb-NO" dirty="0"/>
          </a:p>
        </p:txBody>
      </p:sp>
    </p:spTree>
    <p:extLst>
      <p:ext uri="{BB962C8B-B14F-4D97-AF65-F5344CB8AC3E}">
        <p14:creationId xmlns:p14="http://schemas.microsoft.com/office/powerpoint/2010/main" val="1775931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5C22C54-F4E0-B5B7-112F-C70517A2FA3A}"/>
              </a:ext>
            </a:extLst>
          </p:cNvPr>
          <p:cNvSpPr>
            <a:spLocks noGrp="1"/>
          </p:cNvSpPr>
          <p:nvPr>
            <p:ph type="title"/>
          </p:nvPr>
        </p:nvSpPr>
        <p:spPr/>
        <p:txBody>
          <a:bodyPr>
            <a:normAutofit/>
          </a:bodyPr>
          <a:lstStyle/>
          <a:p>
            <a:r>
              <a:rPr lang="nb-NO" dirty="0" err="1"/>
              <a:t>Observation</a:t>
            </a:r>
            <a:r>
              <a:rPr lang="nb-NO" dirty="0"/>
              <a:t> and </a:t>
            </a:r>
            <a:r>
              <a:rPr lang="nb-NO" dirty="0" err="1"/>
              <a:t>interviews</a:t>
            </a:r>
            <a:r>
              <a:rPr lang="nb-NO" dirty="0"/>
              <a:t> for </a:t>
            </a:r>
            <a:r>
              <a:rPr lang="nb-NO" dirty="0" err="1"/>
              <a:t>understanding</a:t>
            </a:r>
            <a:r>
              <a:rPr lang="nb-NO" dirty="0"/>
              <a:t> and </a:t>
            </a:r>
            <a:r>
              <a:rPr lang="nb-NO" dirty="0" err="1"/>
              <a:t>interpretation</a:t>
            </a:r>
            <a:endParaRPr lang="nb-NO" dirty="0"/>
          </a:p>
        </p:txBody>
      </p:sp>
      <p:sp>
        <p:nvSpPr>
          <p:cNvPr id="3" name="Plassholder for innhold 2">
            <a:extLst>
              <a:ext uri="{FF2B5EF4-FFF2-40B4-BE49-F238E27FC236}">
                <a16:creationId xmlns:a16="http://schemas.microsoft.com/office/drawing/2014/main" id="{C7416767-6416-FDD2-11CC-31AF4C68D1F8}"/>
              </a:ext>
            </a:extLst>
          </p:cNvPr>
          <p:cNvSpPr>
            <a:spLocks noGrp="1"/>
          </p:cNvSpPr>
          <p:nvPr>
            <p:ph idx="1"/>
          </p:nvPr>
        </p:nvSpPr>
        <p:spPr>
          <a:xfrm>
            <a:off x="300038" y="1695185"/>
            <a:ext cx="7175935" cy="4504270"/>
          </a:xfrm>
        </p:spPr>
        <p:txBody>
          <a:bodyPr>
            <a:normAutofit/>
          </a:bodyPr>
          <a:lstStyle/>
          <a:p>
            <a:r>
              <a:rPr lang="en-GB" sz="2400" dirty="0">
                <a:solidFill>
                  <a:srgbClr val="000000"/>
                </a:solidFill>
                <a:latin typeface="Times New Roman" panose="02020603050405020304" pitchFamily="18" charset="0"/>
                <a:ea typeface="Times New Roman" panose="02020603050405020304" pitchFamily="18" charset="0"/>
              </a:rPr>
              <a:t>Study practices in different levels of the teacher education with critical designs. </a:t>
            </a:r>
            <a:endParaRPr lang="nb-NO" sz="2400" dirty="0">
              <a:solidFill>
                <a:srgbClr val="000000"/>
              </a:solidFill>
              <a:latin typeface="Times New Roman" panose="02020603050405020304" pitchFamily="18" charset="0"/>
              <a:ea typeface="Times New Roman" panose="02020603050405020304" pitchFamily="18" charset="0"/>
            </a:endParaRPr>
          </a:p>
          <a:p>
            <a:r>
              <a:rPr lang="en-GB" sz="2400" dirty="0">
                <a:solidFill>
                  <a:srgbClr val="000000"/>
                </a:solidFill>
                <a:latin typeface="Times New Roman" panose="02020603050405020304" pitchFamily="18" charset="0"/>
                <a:ea typeface="Times New Roman" panose="02020603050405020304" pitchFamily="18" charset="0"/>
              </a:rPr>
              <a:t>Develop teacher students capabilities to observe pupils or colleagues during their work</a:t>
            </a:r>
          </a:p>
          <a:p>
            <a:r>
              <a:rPr lang="en-GB" sz="2400" dirty="0">
                <a:solidFill>
                  <a:srgbClr val="000000"/>
                </a:solidFill>
                <a:effectLst/>
                <a:latin typeface="Times New Roman" panose="02020603050405020304" pitchFamily="18" charset="0"/>
                <a:ea typeface="Times New Roman" panose="02020603050405020304" pitchFamily="18" charset="0"/>
              </a:rPr>
              <a:t>Bring insights in practices that needs to be developed, and to gather </a:t>
            </a:r>
            <a:r>
              <a:rPr lang="en-GB" sz="2400" dirty="0">
                <a:solidFill>
                  <a:srgbClr val="000000"/>
                </a:solidFill>
                <a:latin typeface="Times New Roman" panose="02020603050405020304" pitchFamily="18" charset="0"/>
                <a:ea typeface="Times New Roman" panose="02020603050405020304" pitchFamily="18" charset="0"/>
              </a:rPr>
              <a:t>data (understanding) of how actions are going., or for understanding what is going on in the classroom</a:t>
            </a:r>
          </a:p>
          <a:p>
            <a:pPr marL="0" indent="0">
              <a:buNone/>
            </a:pPr>
            <a:r>
              <a:rPr lang="en-GB" sz="1800" dirty="0">
                <a:solidFill>
                  <a:srgbClr val="000000"/>
                </a:solidFill>
                <a:effectLst/>
                <a:latin typeface="Times New Roman" panose="02020603050405020304" pitchFamily="18" charset="0"/>
                <a:ea typeface="Times New Roman" panose="02020603050405020304" pitchFamily="18" charset="0"/>
              </a:rPr>
              <a:t>. </a:t>
            </a:r>
            <a:r>
              <a:rPr lang="nb-NO" dirty="0"/>
              <a:t> </a:t>
            </a:r>
          </a:p>
        </p:txBody>
      </p:sp>
      <p:pic>
        <p:nvPicPr>
          <p:cNvPr id="5" name="Bilde 4">
            <a:extLst>
              <a:ext uri="{FF2B5EF4-FFF2-40B4-BE49-F238E27FC236}">
                <a16:creationId xmlns:a16="http://schemas.microsoft.com/office/drawing/2014/main" id="{A7BCA7B2-6EAF-5C97-48AA-8CBC21A2559D}"/>
              </a:ext>
            </a:extLst>
          </p:cNvPr>
          <p:cNvPicPr>
            <a:picLocks noChangeAspect="1"/>
          </p:cNvPicPr>
          <p:nvPr/>
        </p:nvPicPr>
        <p:blipFill>
          <a:blip r:embed="rId3"/>
          <a:stretch>
            <a:fillRect/>
          </a:stretch>
        </p:blipFill>
        <p:spPr>
          <a:xfrm>
            <a:off x="7883855" y="1695185"/>
            <a:ext cx="3360794" cy="5037561"/>
          </a:xfrm>
          <a:prstGeom prst="rect">
            <a:avLst/>
          </a:prstGeom>
        </p:spPr>
      </p:pic>
    </p:spTree>
    <p:extLst>
      <p:ext uri="{BB962C8B-B14F-4D97-AF65-F5344CB8AC3E}">
        <p14:creationId xmlns:p14="http://schemas.microsoft.com/office/powerpoint/2010/main" val="1814321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24C272D-8724-5CEB-E90B-A14851A2ACBF}"/>
              </a:ext>
            </a:extLst>
          </p:cNvPr>
          <p:cNvSpPr>
            <a:spLocks noGrp="1"/>
          </p:cNvSpPr>
          <p:nvPr>
            <p:ph type="title"/>
          </p:nvPr>
        </p:nvSpPr>
        <p:spPr/>
        <p:txBody>
          <a:bodyPr/>
          <a:lstStyle/>
          <a:p>
            <a:r>
              <a:rPr lang="nb-NO" dirty="0" err="1"/>
              <a:t>Interviews</a:t>
            </a:r>
            <a:endParaRPr lang="nb-NO" dirty="0"/>
          </a:p>
        </p:txBody>
      </p:sp>
      <p:sp>
        <p:nvSpPr>
          <p:cNvPr id="3" name="Plassholder for innhold 2">
            <a:extLst>
              <a:ext uri="{FF2B5EF4-FFF2-40B4-BE49-F238E27FC236}">
                <a16:creationId xmlns:a16="http://schemas.microsoft.com/office/drawing/2014/main" id="{4A846F58-2BC4-8678-565B-6C1C4DCDF811}"/>
              </a:ext>
            </a:extLst>
          </p:cNvPr>
          <p:cNvSpPr>
            <a:spLocks noGrp="1"/>
          </p:cNvSpPr>
          <p:nvPr>
            <p:ph idx="1"/>
          </p:nvPr>
        </p:nvSpPr>
        <p:spPr>
          <a:xfrm>
            <a:off x="300038" y="1843355"/>
            <a:ext cx="6409681" cy="4356100"/>
          </a:xfrm>
        </p:spPr>
        <p:txBody>
          <a:bodyPr>
            <a:normAutofit/>
          </a:bodyPr>
          <a:lstStyle/>
          <a:p>
            <a:r>
              <a:rPr lang="en-GB" sz="2400" dirty="0">
                <a:effectLst/>
                <a:latin typeface="Times New Roman" panose="02020603050405020304" pitchFamily="18" charset="0"/>
                <a:ea typeface="Times New Roman" panose="02020603050405020304" pitchFamily="18" charset="0"/>
                <a:cs typeface="Times New Roman" panose="02020603050405020304" pitchFamily="18" charset="0"/>
              </a:rPr>
              <a:t>Teacher students would benefit from learning how to ask questions to students or colleagues that reveal understanding, logic, argumentation, </a:t>
            </a:r>
            <a:endParaRPr lang="en-GB" sz="2400" dirty="0">
              <a:latin typeface="Times New Roman" panose="02020603050405020304" pitchFamily="18" charset="0"/>
              <a:ea typeface="Times New Roman" panose="02020603050405020304" pitchFamily="18" charset="0"/>
              <a:cs typeface="Times New Roman" panose="02020603050405020304" pitchFamily="18" charset="0"/>
            </a:endParaRPr>
          </a:p>
          <a:p>
            <a:r>
              <a:rPr lang="en-GB" sz="2400" dirty="0" err="1">
                <a:effectLst/>
                <a:latin typeface="Times New Roman" panose="02020603050405020304" pitchFamily="18" charset="0"/>
                <a:ea typeface="Times New Roman" panose="02020603050405020304" pitchFamily="18" charset="0"/>
                <a:cs typeface="Times New Roman" panose="02020603050405020304" pitchFamily="18" charset="0"/>
              </a:rPr>
              <a:t>Niss</a:t>
            </a:r>
            <a:r>
              <a:rPr lang="en-GB" sz="2400" dirty="0">
                <a:effectLst/>
                <a:latin typeface="Times New Roman" panose="02020603050405020304" pitchFamily="18" charset="0"/>
                <a:ea typeface="Times New Roman" panose="02020603050405020304" pitchFamily="18" charset="0"/>
                <a:cs typeface="Times New Roman" panose="02020603050405020304" pitchFamily="18" charset="0"/>
              </a:rPr>
              <a:t> (2003) describes the competency to understand or reveal the students learning. </a:t>
            </a:r>
          </a:p>
          <a:p>
            <a:r>
              <a:rPr lang="en-GB" sz="2400" dirty="0">
                <a:effectLst/>
                <a:latin typeface="Times New Roman" panose="02020603050405020304" pitchFamily="18" charset="0"/>
                <a:ea typeface="Times New Roman" panose="02020603050405020304" pitchFamily="18" charset="0"/>
                <a:cs typeface="Times New Roman" panose="02020603050405020304" pitchFamily="18" charset="0"/>
              </a:rPr>
              <a:t>Such practice could be integrated</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in the practice period of the education, with the teacher students focus on student learning and follows one pupil’s development closely during practice periods. </a:t>
            </a:r>
            <a:endParaRPr lang="nb-NO" sz="2400" dirty="0">
              <a:latin typeface="Times New Roman" panose="02020603050405020304" pitchFamily="18" charset="0"/>
              <a:cs typeface="Times New Roman" panose="02020603050405020304" pitchFamily="18" charset="0"/>
            </a:endParaRPr>
          </a:p>
        </p:txBody>
      </p:sp>
      <p:pic>
        <p:nvPicPr>
          <p:cNvPr id="4" name="Bilde 3">
            <a:extLst>
              <a:ext uri="{FF2B5EF4-FFF2-40B4-BE49-F238E27FC236}">
                <a16:creationId xmlns:a16="http://schemas.microsoft.com/office/drawing/2014/main" id="{4BDFC148-5CC3-1F02-01B1-0D0B8BD645AE}"/>
              </a:ext>
            </a:extLst>
          </p:cNvPr>
          <p:cNvPicPr>
            <a:picLocks noChangeAspect="1"/>
          </p:cNvPicPr>
          <p:nvPr/>
        </p:nvPicPr>
        <p:blipFill>
          <a:blip r:embed="rId2"/>
          <a:stretch>
            <a:fillRect/>
          </a:stretch>
        </p:blipFill>
        <p:spPr>
          <a:xfrm>
            <a:off x="6992471" y="1032403"/>
            <a:ext cx="4738307" cy="3156538"/>
          </a:xfrm>
          <a:prstGeom prst="rect">
            <a:avLst/>
          </a:prstGeom>
        </p:spPr>
      </p:pic>
    </p:spTree>
    <p:extLst>
      <p:ext uri="{BB962C8B-B14F-4D97-AF65-F5344CB8AC3E}">
        <p14:creationId xmlns:p14="http://schemas.microsoft.com/office/powerpoint/2010/main" val="152547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tel 1"/>
          <p:cNvSpPr>
            <a:spLocks noGrp="1"/>
          </p:cNvSpPr>
          <p:nvPr>
            <p:ph type="title"/>
          </p:nvPr>
        </p:nvSpPr>
        <p:spPr/>
        <p:txBody>
          <a:bodyPr>
            <a:normAutofit/>
          </a:bodyPr>
          <a:lstStyle/>
          <a:p>
            <a:r>
              <a:rPr lang="nb-NO" altLang="nb-NO" dirty="0"/>
              <a:t>Action </a:t>
            </a:r>
            <a:r>
              <a:rPr lang="nb-NO" altLang="nb-NO" dirty="0" err="1"/>
              <a:t>research</a:t>
            </a:r>
            <a:r>
              <a:rPr lang="nb-NO" altLang="nb-NO" dirty="0"/>
              <a:t> and </a:t>
            </a:r>
            <a:r>
              <a:rPr lang="nb-NO" altLang="nb-NO" dirty="0" err="1"/>
              <a:t>lesson</a:t>
            </a:r>
            <a:r>
              <a:rPr lang="nb-NO" altLang="nb-NO" dirty="0"/>
              <a:t> studies</a:t>
            </a:r>
          </a:p>
        </p:txBody>
      </p:sp>
      <p:sp>
        <p:nvSpPr>
          <p:cNvPr id="4099" name="Plassholder for innhold 2"/>
          <p:cNvSpPr>
            <a:spLocks noGrp="1"/>
          </p:cNvSpPr>
          <p:nvPr>
            <p:ph idx="1"/>
          </p:nvPr>
        </p:nvSpPr>
        <p:spPr>
          <a:xfrm>
            <a:off x="864973" y="1751183"/>
            <a:ext cx="5125011" cy="4921466"/>
          </a:xfrm>
        </p:spPr>
        <p:txBody>
          <a:bodyPr>
            <a:normAutofit/>
          </a:bodyPr>
          <a:lstStyle/>
          <a:p>
            <a:pPr>
              <a:buFontTx/>
              <a:buChar char="-"/>
            </a:pPr>
            <a:r>
              <a:rPr lang="en-GB" sz="2400" dirty="0">
                <a:effectLst/>
                <a:latin typeface="Times New Roman" panose="02020603050405020304" pitchFamily="18" charset="0"/>
                <a:ea typeface="Times New Roman" panose="02020603050405020304" pitchFamily="18" charset="0"/>
              </a:rPr>
              <a:t>Research literate about to access, interpret and adapt research findings to their own settings </a:t>
            </a:r>
          </a:p>
          <a:p>
            <a:pPr>
              <a:buFontTx/>
              <a:buChar char="-"/>
            </a:pPr>
            <a:r>
              <a:rPr lang="en-GB" sz="2400" dirty="0">
                <a:latin typeface="Times New Roman" panose="02020603050405020304" pitchFamily="18" charset="0"/>
                <a:ea typeface="Times New Roman" panose="02020603050405020304" pitchFamily="18" charset="0"/>
                <a:cs typeface="Times New Roman" panose="02020603050405020304" pitchFamily="18" charset="0"/>
              </a:rPr>
              <a:t>Learning from reflections and critical reflections with the intention to understand our experiences and actions</a:t>
            </a:r>
            <a:r>
              <a:rPr lang="en-GB"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and ambition about changing and improving our practices in groups or school </a:t>
            </a:r>
            <a:endParaRPr lang="nb-NO" altLang="nb-NO" sz="2400" dirty="0">
              <a:latin typeface="Times New Roman" panose="02020603050405020304" pitchFamily="18" charset="0"/>
              <a:cs typeface="Times New Roman" panose="02020603050405020304" pitchFamily="18" charset="0"/>
            </a:endParaRPr>
          </a:p>
          <a:p>
            <a:pPr>
              <a:buFontTx/>
              <a:buChar char="-"/>
            </a:pPr>
            <a:r>
              <a:rPr lang="nb-NO" altLang="nb-NO" sz="2400" dirty="0" err="1">
                <a:latin typeface="Times New Roman" panose="02020603050405020304" pitchFamily="18" charset="0"/>
                <a:cs typeface="Times New Roman" panose="02020603050405020304" pitchFamily="18" charset="0"/>
              </a:rPr>
              <a:t>Teaching</a:t>
            </a:r>
            <a:r>
              <a:rPr lang="nb-NO" altLang="nb-NO" sz="2400" dirty="0">
                <a:latin typeface="Times New Roman" panose="02020603050405020304" pitchFamily="18" charset="0"/>
                <a:cs typeface="Times New Roman" panose="02020603050405020304" pitchFamily="18" charset="0"/>
              </a:rPr>
              <a:t>, curriculum </a:t>
            </a:r>
            <a:r>
              <a:rPr lang="nb-NO" altLang="nb-NO" sz="2400" dirty="0" err="1">
                <a:latin typeface="Times New Roman" panose="02020603050405020304" pitchFamily="18" charset="0"/>
                <a:cs typeface="Times New Roman" panose="02020603050405020304" pitchFamily="18" charset="0"/>
              </a:rPr>
              <a:t>work</a:t>
            </a:r>
            <a:r>
              <a:rPr lang="nb-NO" altLang="nb-NO" sz="2400" dirty="0">
                <a:latin typeface="Times New Roman" panose="02020603050405020304" pitchFamily="18" charset="0"/>
                <a:cs typeface="Times New Roman" panose="02020603050405020304" pitchFamily="18" charset="0"/>
              </a:rPr>
              <a:t>, </a:t>
            </a:r>
            <a:r>
              <a:rPr lang="nb-NO" altLang="nb-NO" sz="2400" dirty="0" err="1">
                <a:latin typeface="Times New Roman" panose="02020603050405020304" pitchFamily="18" charset="0"/>
                <a:cs typeface="Times New Roman" panose="02020603050405020304" pitchFamily="18" charset="0"/>
              </a:rPr>
              <a:t>local</a:t>
            </a:r>
            <a:r>
              <a:rPr lang="nb-NO" altLang="nb-NO" sz="2400" dirty="0">
                <a:latin typeface="Times New Roman" panose="02020603050405020304" pitchFamily="18" charset="0"/>
                <a:cs typeface="Times New Roman" panose="02020603050405020304" pitchFamily="18" charset="0"/>
              </a:rPr>
              <a:t> </a:t>
            </a:r>
            <a:r>
              <a:rPr lang="nb-NO" altLang="nb-NO" sz="2400" dirty="0" err="1">
                <a:latin typeface="Times New Roman" panose="02020603050405020304" pitchFamily="18" charset="0"/>
                <a:cs typeface="Times New Roman" panose="02020603050405020304" pitchFamily="18" charset="0"/>
              </a:rPr>
              <a:t>school</a:t>
            </a:r>
            <a:r>
              <a:rPr lang="nb-NO" altLang="nb-NO" sz="2400" dirty="0">
                <a:latin typeface="Times New Roman" panose="02020603050405020304" pitchFamily="18" charset="0"/>
                <a:cs typeface="Times New Roman" panose="02020603050405020304" pitchFamily="18" charset="0"/>
              </a:rPr>
              <a:t> </a:t>
            </a:r>
            <a:r>
              <a:rPr lang="nb-NO" altLang="nb-NO" sz="2400" dirty="0" err="1">
                <a:latin typeface="Times New Roman" panose="02020603050405020304" pitchFamily="18" charset="0"/>
                <a:cs typeface="Times New Roman" panose="02020603050405020304" pitchFamily="18" charset="0"/>
              </a:rPr>
              <a:t>development</a:t>
            </a:r>
            <a:r>
              <a:rPr lang="nb-NO" altLang="nb-NO" sz="2400" dirty="0">
                <a:latin typeface="Times New Roman" panose="02020603050405020304" pitchFamily="18" charset="0"/>
                <a:cs typeface="Times New Roman" panose="02020603050405020304" pitchFamily="18" charset="0"/>
              </a:rPr>
              <a:t> </a:t>
            </a:r>
          </a:p>
          <a:p>
            <a:pPr marL="0" indent="0">
              <a:buNone/>
            </a:pPr>
            <a:endParaRPr lang="nb-NO" altLang="nb-NO" dirty="0"/>
          </a:p>
          <a:p>
            <a:endParaRPr lang="nb-NO" altLang="nb-NO" dirty="0"/>
          </a:p>
          <a:p>
            <a:pPr lvl="1"/>
            <a:endParaRPr lang="nb-NO" altLang="nb-NO" dirty="0"/>
          </a:p>
          <a:p>
            <a:pPr lvl="1"/>
            <a:endParaRPr lang="nb-NO" altLang="nb-NO" dirty="0"/>
          </a:p>
        </p:txBody>
      </p:sp>
      <p:pic>
        <p:nvPicPr>
          <p:cNvPr id="3" name="Bilde 2">
            <a:extLst>
              <a:ext uri="{FF2B5EF4-FFF2-40B4-BE49-F238E27FC236}">
                <a16:creationId xmlns:a16="http://schemas.microsoft.com/office/drawing/2014/main" id="{D6F7D201-F57E-667F-79D8-34891F4AA0E9}"/>
              </a:ext>
            </a:extLst>
          </p:cNvPr>
          <p:cNvPicPr>
            <a:picLocks noChangeAspect="1"/>
          </p:cNvPicPr>
          <p:nvPr/>
        </p:nvPicPr>
        <p:blipFill>
          <a:blip r:embed="rId3"/>
          <a:stretch>
            <a:fillRect/>
          </a:stretch>
        </p:blipFill>
        <p:spPr>
          <a:xfrm>
            <a:off x="6797456" y="1751183"/>
            <a:ext cx="3712786" cy="4291956"/>
          </a:xfrm>
          <a:prstGeom prst="rect">
            <a:avLst/>
          </a:prstGeom>
        </p:spPr>
      </p:pic>
    </p:spTree>
    <p:extLst>
      <p:ext uri="{BB962C8B-B14F-4D97-AF65-F5344CB8AC3E}">
        <p14:creationId xmlns:p14="http://schemas.microsoft.com/office/powerpoint/2010/main" val="2793826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D14C07F-E447-A445-13C6-06418236F2C1}"/>
              </a:ext>
            </a:extLst>
          </p:cNvPr>
          <p:cNvSpPr>
            <a:spLocks noGrp="1"/>
          </p:cNvSpPr>
          <p:nvPr>
            <p:ph type="title"/>
          </p:nvPr>
        </p:nvSpPr>
        <p:spPr/>
        <p:txBody>
          <a:bodyPr/>
          <a:lstStyle/>
          <a:p>
            <a:r>
              <a:rPr lang="nb-NO" dirty="0"/>
              <a:t>References</a:t>
            </a:r>
          </a:p>
        </p:txBody>
      </p:sp>
      <p:sp>
        <p:nvSpPr>
          <p:cNvPr id="3" name="Plassholder for innhold 2">
            <a:extLst>
              <a:ext uri="{FF2B5EF4-FFF2-40B4-BE49-F238E27FC236}">
                <a16:creationId xmlns:a16="http://schemas.microsoft.com/office/drawing/2014/main" id="{8DF2AF04-C3EE-E1A3-8D7D-C60699E3EFAD}"/>
              </a:ext>
            </a:extLst>
          </p:cNvPr>
          <p:cNvSpPr>
            <a:spLocks noGrp="1"/>
          </p:cNvSpPr>
          <p:nvPr>
            <p:ph idx="1"/>
          </p:nvPr>
        </p:nvSpPr>
        <p:spPr/>
        <p:txBody>
          <a:bodyPr>
            <a:normAutofit/>
          </a:bodyPr>
          <a:lstStyle/>
          <a:p>
            <a:pPr marL="457200" indent="-457200"/>
            <a:r>
              <a:rPr lang="nb-NO" sz="1800" dirty="0">
                <a:effectLst/>
                <a:latin typeface="Times New Roman" panose="02020603050405020304" pitchFamily="18" charset="0"/>
                <a:ea typeface="Times New Roman" panose="02020603050405020304" pitchFamily="18" charset="0"/>
              </a:rPr>
              <a:t>Eklund, G. (2019). </a:t>
            </a:r>
            <a:r>
              <a:rPr lang="nb-NO" sz="1800" dirty="0" err="1">
                <a:effectLst/>
                <a:latin typeface="Times New Roman" panose="02020603050405020304" pitchFamily="18" charset="0"/>
                <a:ea typeface="Times New Roman" panose="02020603050405020304" pitchFamily="18" charset="0"/>
              </a:rPr>
              <a:t>Master’s</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Thesis</a:t>
            </a:r>
            <a:r>
              <a:rPr lang="nb-NO" sz="1800" dirty="0">
                <a:effectLst/>
                <a:latin typeface="Times New Roman" panose="02020603050405020304" pitchFamily="18" charset="0"/>
                <a:ea typeface="Times New Roman" panose="02020603050405020304" pitchFamily="18" charset="0"/>
              </a:rPr>
              <a:t> as Part of Research-</a:t>
            </a:r>
            <a:r>
              <a:rPr lang="nb-NO" sz="1800" dirty="0" err="1">
                <a:effectLst/>
                <a:latin typeface="Times New Roman" panose="02020603050405020304" pitchFamily="18" charset="0"/>
                <a:ea typeface="Times New Roman" panose="02020603050405020304" pitchFamily="18" charset="0"/>
              </a:rPr>
              <a:t>Based</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Teacher</a:t>
            </a:r>
            <a:r>
              <a:rPr lang="nb-NO" sz="1800" dirty="0">
                <a:effectLst/>
                <a:latin typeface="Times New Roman" panose="02020603050405020304" pitchFamily="18" charset="0"/>
                <a:ea typeface="Times New Roman" panose="02020603050405020304" pitchFamily="18" charset="0"/>
              </a:rPr>
              <a:t> Education: A Finnish Case. </a:t>
            </a:r>
            <a:r>
              <a:rPr lang="nb-NO" sz="1800" i="1" dirty="0">
                <a:effectLst/>
                <a:latin typeface="Times New Roman" panose="02020603050405020304" pitchFamily="18" charset="0"/>
                <a:ea typeface="Times New Roman" panose="02020603050405020304" pitchFamily="18" charset="0"/>
              </a:rPr>
              <a:t>Journal of </a:t>
            </a:r>
            <a:r>
              <a:rPr lang="nb-NO" sz="1800" i="1" dirty="0" err="1">
                <a:effectLst/>
                <a:latin typeface="Times New Roman" panose="02020603050405020304" pitchFamily="18" charset="0"/>
                <a:ea typeface="Times New Roman" panose="02020603050405020304" pitchFamily="18" charset="0"/>
              </a:rPr>
              <a:t>Teacher</a:t>
            </a:r>
            <a:r>
              <a:rPr lang="nb-NO" sz="1800" i="1" dirty="0">
                <a:effectLst/>
                <a:latin typeface="Times New Roman" panose="02020603050405020304" pitchFamily="18" charset="0"/>
                <a:ea typeface="Times New Roman" panose="02020603050405020304" pitchFamily="18" charset="0"/>
              </a:rPr>
              <a:t> Education and </a:t>
            </a:r>
            <a:r>
              <a:rPr lang="nb-NO" sz="1800" i="1" dirty="0" err="1">
                <a:effectLst/>
                <a:latin typeface="Times New Roman" panose="02020603050405020304" pitchFamily="18" charset="0"/>
                <a:ea typeface="Times New Roman" panose="02020603050405020304" pitchFamily="18" charset="0"/>
              </a:rPr>
              <a:t>Educators</a:t>
            </a:r>
            <a:r>
              <a:rPr lang="nb-NO" sz="1800" dirty="0">
                <a:effectLst/>
                <a:latin typeface="Times New Roman" panose="02020603050405020304" pitchFamily="18" charset="0"/>
                <a:ea typeface="Times New Roman" panose="02020603050405020304" pitchFamily="18" charset="0"/>
              </a:rPr>
              <a:t>,</a:t>
            </a:r>
            <a:r>
              <a:rPr lang="nb-NO" sz="1800" i="1" dirty="0">
                <a:effectLst/>
                <a:latin typeface="Times New Roman" panose="02020603050405020304" pitchFamily="18" charset="0"/>
                <a:ea typeface="Times New Roman" panose="02020603050405020304" pitchFamily="18" charset="0"/>
              </a:rPr>
              <a:t> 8</a:t>
            </a:r>
            <a:r>
              <a:rPr lang="nb-NO" sz="1800" dirty="0">
                <a:effectLst/>
                <a:latin typeface="Times New Roman" panose="02020603050405020304" pitchFamily="18" charset="0"/>
                <a:ea typeface="Times New Roman" panose="02020603050405020304" pitchFamily="18" charset="0"/>
              </a:rPr>
              <a:t>(1), 5-20. </a:t>
            </a:r>
            <a:r>
              <a:rPr lang="nb-NO" sz="1800" u="sng" dirty="0">
                <a:solidFill>
                  <a:srgbClr val="0563C1"/>
                </a:solidFill>
                <a:effectLst/>
                <a:latin typeface="Times New Roman" panose="02020603050405020304" pitchFamily="18" charset="0"/>
                <a:ea typeface="Times New Roman" panose="02020603050405020304" pitchFamily="18" charset="0"/>
                <a:hlinkClick r:id="rId2"/>
              </a:rPr>
              <a:t>https://doi.org/https://dergipark.org.tr/en/pub/jtee/issue/44909/559130</a:t>
            </a:r>
            <a:r>
              <a:rPr lang="nb-NO" sz="1800" dirty="0">
                <a:effectLst/>
                <a:latin typeface="Times New Roman" panose="02020603050405020304" pitchFamily="18" charset="0"/>
                <a:ea typeface="Times New Roman" panose="02020603050405020304" pitchFamily="18" charset="0"/>
              </a:rPr>
              <a:t> </a:t>
            </a:r>
          </a:p>
          <a:p>
            <a:pPr marL="457200" indent="-457200"/>
            <a:r>
              <a:rPr lang="nb-NO" sz="1800" dirty="0" err="1">
                <a:effectLst/>
                <a:latin typeface="Times New Roman" panose="02020603050405020304" pitchFamily="18" charset="0"/>
                <a:ea typeface="Times New Roman" panose="02020603050405020304" pitchFamily="18" charset="0"/>
              </a:rPr>
              <a:t>Furlong</a:t>
            </a:r>
            <a:r>
              <a:rPr lang="nb-NO" sz="1800" dirty="0">
                <a:effectLst/>
                <a:latin typeface="Times New Roman" panose="02020603050405020304" pitchFamily="18" charset="0"/>
                <a:ea typeface="Times New Roman" panose="02020603050405020304" pitchFamily="18" charset="0"/>
              </a:rPr>
              <a:t>, J., Menter, I., Munn, P., </a:t>
            </a:r>
            <a:r>
              <a:rPr lang="nb-NO" sz="1800" dirty="0" err="1">
                <a:effectLst/>
                <a:latin typeface="Times New Roman" panose="02020603050405020304" pitchFamily="18" charset="0"/>
                <a:ea typeface="Times New Roman" panose="02020603050405020304" pitchFamily="18" charset="0"/>
              </a:rPr>
              <a:t>Whitty</a:t>
            </a:r>
            <a:r>
              <a:rPr lang="nb-NO" sz="1800" dirty="0">
                <a:effectLst/>
                <a:latin typeface="Times New Roman" panose="02020603050405020304" pitchFamily="18" charset="0"/>
                <a:ea typeface="Times New Roman" panose="02020603050405020304" pitchFamily="18" charset="0"/>
              </a:rPr>
              <a:t>, G., </a:t>
            </a:r>
            <a:r>
              <a:rPr lang="nb-NO" sz="1800" dirty="0" err="1">
                <a:effectLst/>
                <a:latin typeface="Times New Roman" panose="02020603050405020304" pitchFamily="18" charset="0"/>
                <a:ea typeface="Times New Roman" panose="02020603050405020304" pitchFamily="18" charset="0"/>
              </a:rPr>
              <a:t>Hallgarten</a:t>
            </a:r>
            <a:r>
              <a:rPr lang="nb-NO" sz="1800" dirty="0">
                <a:effectLst/>
                <a:latin typeface="Times New Roman" panose="02020603050405020304" pitchFamily="18" charset="0"/>
                <a:ea typeface="Times New Roman" panose="02020603050405020304" pitchFamily="18" charset="0"/>
              </a:rPr>
              <a:t>, J., &amp; Johnson, N. (2014). Research and </a:t>
            </a:r>
            <a:r>
              <a:rPr lang="nb-NO" sz="1800" dirty="0" err="1">
                <a:effectLst/>
                <a:latin typeface="Times New Roman" panose="02020603050405020304" pitchFamily="18" charset="0"/>
                <a:ea typeface="Times New Roman" panose="02020603050405020304" pitchFamily="18" charset="0"/>
              </a:rPr>
              <a:t>the</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teaching</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profession</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Building</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the</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capacity</a:t>
            </a:r>
            <a:r>
              <a:rPr lang="nb-NO" sz="1800" dirty="0">
                <a:effectLst/>
                <a:latin typeface="Times New Roman" panose="02020603050405020304" pitchFamily="18" charset="0"/>
                <a:ea typeface="Times New Roman" panose="02020603050405020304" pitchFamily="18" charset="0"/>
              </a:rPr>
              <a:t> for a </a:t>
            </a:r>
            <a:r>
              <a:rPr lang="nb-NO" sz="1800" dirty="0" err="1">
                <a:effectLst/>
                <a:latin typeface="Times New Roman" panose="02020603050405020304" pitchFamily="18" charset="0"/>
                <a:ea typeface="Times New Roman" panose="02020603050405020304" pitchFamily="18" charset="0"/>
              </a:rPr>
              <a:t>self-improving</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education</a:t>
            </a:r>
            <a:r>
              <a:rPr lang="nb-NO" sz="1800" dirty="0">
                <a:effectLst/>
                <a:latin typeface="Times New Roman" panose="02020603050405020304" pitchFamily="18" charset="0"/>
                <a:ea typeface="Times New Roman" panose="02020603050405020304" pitchFamily="18" charset="0"/>
              </a:rPr>
              <a:t> system. </a:t>
            </a:r>
            <a:r>
              <a:rPr lang="nb-NO" sz="1800" i="1" dirty="0">
                <a:effectLst/>
                <a:latin typeface="Times New Roman" panose="02020603050405020304" pitchFamily="18" charset="0"/>
                <a:ea typeface="Times New Roman" panose="02020603050405020304" pitchFamily="18" charset="0"/>
              </a:rPr>
              <a:t>Final report of </a:t>
            </a:r>
            <a:r>
              <a:rPr lang="nb-NO" sz="1800" i="1" dirty="0" err="1">
                <a:effectLst/>
                <a:latin typeface="Times New Roman" panose="02020603050405020304" pitchFamily="18" charset="0"/>
                <a:ea typeface="Times New Roman" panose="02020603050405020304" pitchFamily="18" charset="0"/>
              </a:rPr>
              <a:t>the</a:t>
            </a:r>
            <a:r>
              <a:rPr lang="nb-NO" sz="1800" i="1" dirty="0">
                <a:effectLst/>
                <a:latin typeface="Times New Roman" panose="02020603050405020304" pitchFamily="18" charset="0"/>
                <a:ea typeface="Times New Roman" panose="02020603050405020304" pitchFamily="18" charset="0"/>
              </a:rPr>
              <a:t> BERA-RSA </a:t>
            </a:r>
            <a:r>
              <a:rPr lang="nb-NO" sz="1800" i="1" dirty="0" err="1">
                <a:effectLst/>
                <a:latin typeface="Times New Roman" panose="02020603050405020304" pitchFamily="18" charset="0"/>
                <a:ea typeface="Times New Roman" panose="02020603050405020304" pitchFamily="18" charset="0"/>
              </a:rPr>
              <a:t>Inquiry</a:t>
            </a:r>
            <a:r>
              <a:rPr lang="nb-NO" sz="1800" i="1" dirty="0">
                <a:effectLst/>
                <a:latin typeface="Times New Roman" panose="02020603050405020304" pitchFamily="18" charset="0"/>
                <a:ea typeface="Times New Roman" panose="02020603050405020304" pitchFamily="18" charset="0"/>
              </a:rPr>
              <a:t> </a:t>
            </a:r>
            <a:r>
              <a:rPr lang="nb-NO" sz="1800" i="1" dirty="0" err="1">
                <a:effectLst/>
                <a:latin typeface="Times New Roman" panose="02020603050405020304" pitchFamily="18" charset="0"/>
                <a:ea typeface="Times New Roman" panose="02020603050405020304" pitchFamily="18" charset="0"/>
              </a:rPr>
              <a:t>into</a:t>
            </a:r>
            <a:r>
              <a:rPr lang="nb-NO" sz="1800" i="1" dirty="0">
                <a:effectLst/>
                <a:latin typeface="Times New Roman" panose="02020603050405020304" pitchFamily="18" charset="0"/>
                <a:ea typeface="Times New Roman" panose="02020603050405020304" pitchFamily="18" charset="0"/>
              </a:rPr>
              <a:t> </a:t>
            </a:r>
            <a:r>
              <a:rPr lang="nb-NO" sz="1800" i="1" dirty="0" err="1">
                <a:effectLst/>
                <a:latin typeface="Times New Roman" panose="02020603050405020304" pitchFamily="18" charset="0"/>
                <a:ea typeface="Times New Roman" panose="02020603050405020304" pitchFamily="18" charset="0"/>
              </a:rPr>
              <a:t>the</a:t>
            </a:r>
            <a:r>
              <a:rPr lang="nb-NO" sz="1800" i="1" dirty="0">
                <a:effectLst/>
                <a:latin typeface="Times New Roman" panose="02020603050405020304" pitchFamily="18" charset="0"/>
                <a:ea typeface="Times New Roman" panose="02020603050405020304" pitchFamily="18" charset="0"/>
              </a:rPr>
              <a:t> </a:t>
            </a:r>
            <a:r>
              <a:rPr lang="nb-NO" sz="1800" i="1" dirty="0" err="1">
                <a:effectLst/>
                <a:latin typeface="Times New Roman" panose="02020603050405020304" pitchFamily="18" charset="0"/>
                <a:ea typeface="Times New Roman" panose="02020603050405020304" pitchFamily="18" charset="0"/>
              </a:rPr>
              <a:t>role</a:t>
            </a:r>
            <a:r>
              <a:rPr lang="nb-NO" sz="1800" i="1" dirty="0">
                <a:effectLst/>
                <a:latin typeface="Times New Roman" panose="02020603050405020304" pitchFamily="18" charset="0"/>
                <a:ea typeface="Times New Roman" panose="02020603050405020304" pitchFamily="18" charset="0"/>
              </a:rPr>
              <a:t> of </a:t>
            </a:r>
            <a:r>
              <a:rPr lang="nb-NO" sz="1800" i="1" dirty="0" err="1">
                <a:effectLst/>
                <a:latin typeface="Times New Roman" panose="02020603050405020304" pitchFamily="18" charset="0"/>
                <a:ea typeface="Times New Roman" panose="02020603050405020304" pitchFamily="18" charset="0"/>
              </a:rPr>
              <a:t>research</a:t>
            </a:r>
            <a:r>
              <a:rPr lang="nb-NO" sz="1800" i="1" dirty="0">
                <a:effectLst/>
                <a:latin typeface="Times New Roman" panose="02020603050405020304" pitchFamily="18" charset="0"/>
                <a:ea typeface="Times New Roman" panose="02020603050405020304" pitchFamily="18" charset="0"/>
              </a:rPr>
              <a:t> in </a:t>
            </a:r>
            <a:r>
              <a:rPr lang="nb-NO" sz="1800" i="1" dirty="0" err="1">
                <a:effectLst/>
                <a:latin typeface="Times New Roman" panose="02020603050405020304" pitchFamily="18" charset="0"/>
                <a:ea typeface="Times New Roman" panose="02020603050405020304" pitchFamily="18" charset="0"/>
              </a:rPr>
              <a:t>teacher</a:t>
            </a:r>
            <a:r>
              <a:rPr lang="nb-NO" sz="1800" i="1" dirty="0">
                <a:effectLst/>
                <a:latin typeface="Times New Roman" panose="02020603050405020304" pitchFamily="18" charset="0"/>
                <a:ea typeface="Times New Roman" panose="02020603050405020304" pitchFamily="18" charset="0"/>
              </a:rPr>
              <a:t> </a:t>
            </a:r>
            <a:r>
              <a:rPr lang="nb-NO" sz="1800" i="1" dirty="0" err="1">
                <a:effectLst/>
                <a:latin typeface="Times New Roman" panose="02020603050405020304" pitchFamily="18" charset="0"/>
                <a:ea typeface="Times New Roman" panose="02020603050405020304" pitchFamily="18" charset="0"/>
              </a:rPr>
              <a:t>education</a:t>
            </a:r>
            <a:r>
              <a:rPr lang="nb-NO" sz="1800" i="1" dirty="0">
                <a:effectLst/>
                <a:latin typeface="Times New Roman" panose="02020603050405020304" pitchFamily="18" charset="0"/>
                <a:ea typeface="Times New Roman" panose="02020603050405020304" pitchFamily="18" charset="0"/>
              </a:rPr>
              <a:t>. London: British </a:t>
            </a:r>
            <a:r>
              <a:rPr lang="nb-NO" sz="1800" i="1" dirty="0" err="1">
                <a:effectLst/>
                <a:latin typeface="Times New Roman" panose="02020603050405020304" pitchFamily="18" charset="0"/>
                <a:ea typeface="Times New Roman" panose="02020603050405020304" pitchFamily="18" charset="0"/>
              </a:rPr>
              <a:t>Educational</a:t>
            </a:r>
            <a:r>
              <a:rPr lang="nb-NO" sz="1800" i="1" dirty="0">
                <a:effectLst/>
                <a:latin typeface="Times New Roman" panose="02020603050405020304" pitchFamily="18" charset="0"/>
                <a:ea typeface="Times New Roman" panose="02020603050405020304" pitchFamily="18" charset="0"/>
              </a:rPr>
              <a:t> Research Association (BERA)</a:t>
            </a:r>
            <a:r>
              <a:rPr lang="nb-NO" sz="1800" dirty="0">
                <a:effectLst/>
                <a:latin typeface="Times New Roman" panose="02020603050405020304" pitchFamily="18" charset="0"/>
                <a:ea typeface="Times New Roman" panose="02020603050405020304" pitchFamily="18" charset="0"/>
              </a:rPr>
              <a:t>. </a:t>
            </a:r>
            <a:r>
              <a:rPr lang="nb-NO" sz="1800" u="sng" dirty="0">
                <a:solidFill>
                  <a:srgbClr val="0563C1"/>
                </a:solidFill>
                <a:effectLst/>
                <a:latin typeface="Times New Roman" panose="02020603050405020304" pitchFamily="18" charset="0"/>
                <a:ea typeface="Times New Roman" panose="02020603050405020304" pitchFamily="18" charset="0"/>
                <a:hlinkClick r:id="rId3"/>
              </a:rPr>
              <a:t>https://www.bera.ac.uk/wp-content/uploads/2013/12/BERA-RSA-Research-Teaching-Profession-FULL-REPORT-for-web.pdf?noredirect=1</a:t>
            </a:r>
            <a:r>
              <a:rPr lang="nb-NO" sz="1800" dirty="0">
                <a:effectLst/>
                <a:latin typeface="Times New Roman" panose="02020603050405020304" pitchFamily="18" charset="0"/>
                <a:ea typeface="Times New Roman" panose="02020603050405020304" pitchFamily="18" charset="0"/>
              </a:rPr>
              <a:t> </a:t>
            </a:r>
          </a:p>
          <a:p>
            <a:pPr marL="457200" indent="-457200"/>
            <a:r>
              <a:rPr lang="nb-NO" sz="1800" dirty="0">
                <a:effectLst/>
                <a:latin typeface="Times New Roman" panose="02020603050405020304" pitchFamily="18" charset="0"/>
                <a:ea typeface="Times New Roman" panose="02020603050405020304" pitchFamily="18" charset="0"/>
              </a:rPr>
              <a:t>Kalleberg, R. (2009). </a:t>
            </a:r>
            <a:r>
              <a:rPr lang="nb-NO" sz="1800" dirty="0" err="1">
                <a:effectLst/>
                <a:latin typeface="Times New Roman" panose="02020603050405020304" pitchFamily="18" charset="0"/>
                <a:ea typeface="Times New Roman" panose="02020603050405020304" pitchFamily="18" charset="0"/>
              </a:rPr>
              <a:t>Can</a:t>
            </a:r>
            <a:r>
              <a:rPr lang="nb-NO" sz="1800" dirty="0">
                <a:effectLst/>
                <a:latin typeface="Times New Roman" panose="02020603050405020304" pitchFamily="18" charset="0"/>
                <a:ea typeface="Times New Roman" panose="02020603050405020304" pitchFamily="18" charset="0"/>
              </a:rPr>
              <a:t> Normative Disputes be </a:t>
            </a:r>
            <a:r>
              <a:rPr lang="nb-NO" sz="1800" dirty="0" err="1">
                <a:effectLst/>
                <a:latin typeface="Times New Roman" panose="02020603050405020304" pitchFamily="18" charset="0"/>
                <a:ea typeface="Times New Roman" panose="02020603050405020304" pitchFamily="18" charset="0"/>
              </a:rPr>
              <a:t>Settled</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Rationally</a:t>
            </a:r>
            <a:r>
              <a:rPr lang="nb-NO" sz="1800" dirty="0">
                <a:effectLst/>
                <a:latin typeface="Times New Roman" panose="02020603050405020304" pitchFamily="18" charset="0"/>
                <a:ea typeface="Times New Roman" panose="02020603050405020304" pitchFamily="18" charset="0"/>
              </a:rPr>
              <a:t>? On </a:t>
            </a:r>
            <a:r>
              <a:rPr lang="nb-NO" sz="1800" dirty="0" err="1">
                <a:effectLst/>
                <a:latin typeface="Times New Roman" panose="02020603050405020304" pitchFamily="18" charset="0"/>
                <a:ea typeface="Times New Roman" panose="02020603050405020304" pitchFamily="18" charset="0"/>
              </a:rPr>
              <a:t>Sociology</a:t>
            </a:r>
            <a:r>
              <a:rPr lang="nb-NO" sz="1800" dirty="0">
                <a:effectLst/>
                <a:latin typeface="Times New Roman" panose="02020603050405020304" pitchFamily="18" charset="0"/>
                <a:ea typeface="Times New Roman" panose="02020603050405020304" pitchFamily="18" charset="0"/>
              </a:rPr>
              <a:t> as a Normative </a:t>
            </a:r>
            <a:r>
              <a:rPr lang="nb-NO" sz="1800" dirty="0" err="1">
                <a:effectLst/>
                <a:latin typeface="Times New Roman" panose="02020603050405020304" pitchFamily="18" charset="0"/>
                <a:ea typeface="Times New Roman" panose="02020603050405020304" pitchFamily="18" charset="0"/>
              </a:rPr>
              <a:t>Discipline</a:t>
            </a:r>
            <a:r>
              <a:rPr lang="nb-NO" sz="1800" dirty="0">
                <a:effectLst/>
                <a:latin typeface="Times New Roman" panose="02020603050405020304" pitchFamily="18" charset="0"/>
                <a:ea typeface="Times New Roman" panose="02020603050405020304" pitchFamily="18" charset="0"/>
              </a:rPr>
              <a:t>. In M. </a:t>
            </a:r>
            <a:r>
              <a:rPr lang="nb-NO" sz="1800" dirty="0" err="1">
                <a:effectLst/>
                <a:latin typeface="Times New Roman" panose="02020603050405020304" pitchFamily="18" charset="0"/>
                <a:ea typeface="Times New Roman" panose="02020603050405020304" pitchFamily="18" charset="0"/>
              </a:rPr>
              <a:t>Cherkaoui</a:t>
            </a:r>
            <a:r>
              <a:rPr lang="nb-NO" sz="1800" dirty="0">
                <a:effectLst/>
                <a:latin typeface="Times New Roman" panose="02020603050405020304" pitchFamily="18" charset="0"/>
                <a:ea typeface="Times New Roman" panose="02020603050405020304" pitchFamily="18" charset="0"/>
              </a:rPr>
              <a:t>  &amp; P. Hamilton (Eds.), </a:t>
            </a:r>
            <a:r>
              <a:rPr lang="nb-NO" sz="1800" i="1" dirty="0">
                <a:effectLst/>
                <a:latin typeface="Times New Roman" panose="02020603050405020304" pitchFamily="18" charset="0"/>
                <a:ea typeface="Times New Roman" panose="02020603050405020304" pitchFamily="18" charset="0"/>
              </a:rPr>
              <a:t>Raymond </a:t>
            </a:r>
            <a:r>
              <a:rPr lang="nb-NO" sz="1800" i="1" dirty="0" err="1">
                <a:effectLst/>
                <a:latin typeface="Times New Roman" panose="02020603050405020304" pitchFamily="18" charset="0"/>
                <a:ea typeface="Times New Roman" panose="02020603050405020304" pitchFamily="18" charset="0"/>
              </a:rPr>
              <a:t>Boudon</a:t>
            </a:r>
            <a:r>
              <a:rPr lang="nb-NO" sz="1800" i="1" dirty="0">
                <a:effectLst/>
                <a:latin typeface="Times New Roman" panose="02020603050405020304" pitchFamily="18" charset="0"/>
                <a:ea typeface="Times New Roman" panose="02020603050405020304" pitchFamily="18" charset="0"/>
              </a:rPr>
              <a:t>: A Life in </a:t>
            </a:r>
            <a:r>
              <a:rPr lang="nb-NO" sz="1800" i="1" dirty="0" err="1">
                <a:effectLst/>
                <a:latin typeface="Times New Roman" panose="02020603050405020304" pitchFamily="18" charset="0"/>
                <a:ea typeface="Times New Roman" panose="02020603050405020304" pitchFamily="18" charset="0"/>
              </a:rPr>
              <a:t>Sociology</a:t>
            </a:r>
            <a:r>
              <a:rPr lang="nb-NO" sz="1800" i="1" dirty="0">
                <a:effectLst/>
                <a:latin typeface="Times New Roman" panose="02020603050405020304" pitchFamily="18" charset="0"/>
                <a:ea typeface="Times New Roman" panose="02020603050405020304" pitchFamily="18" charset="0"/>
              </a:rPr>
              <a:t>. Essays in </a:t>
            </a:r>
            <a:r>
              <a:rPr lang="nb-NO" sz="1800" i="1" dirty="0" err="1">
                <a:effectLst/>
                <a:latin typeface="Times New Roman" panose="02020603050405020304" pitchFamily="18" charset="0"/>
                <a:ea typeface="Times New Roman" panose="02020603050405020304" pitchFamily="18" charset="0"/>
              </a:rPr>
              <a:t>honour</a:t>
            </a:r>
            <a:r>
              <a:rPr lang="nb-NO" sz="1800" i="1" dirty="0">
                <a:effectLst/>
                <a:latin typeface="Times New Roman" panose="02020603050405020304" pitchFamily="18" charset="0"/>
                <a:ea typeface="Times New Roman" panose="02020603050405020304" pitchFamily="18" charset="0"/>
              </a:rPr>
              <a:t> of Raymond </a:t>
            </a:r>
            <a:r>
              <a:rPr lang="nb-NO" sz="1800" i="1" dirty="0" err="1">
                <a:effectLst/>
                <a:latin typeface="Times New Roman" panose="02020603050405020304" pitchFamily="18" charset="0"/>
                <a:ea typeface="Times New Roman" panose="02020603050405020304" pitchFamily="18" charset="0"/>
              </a:rPr>
              <a:t>Boudon</a:t>
            </a:r>
            <a:r>
              <a:rPr lang="nb-NO" sz="1800" dirty="0">
                <a:effectLst/>
                <a:latin typeface="Times New Roman" panose="02020603050405020304" pitchFamily="18" charset="0"/>
                <a:ea typeface="Times New Roman" panose="02020603050405020304" pitchFamily="18" charset="0"/>
              </a:rPr>
              <a:t> (Vol. 2, </a:t>
            </a:r>
            <a:r>
              <a:rPr lang="nb-NO" sz="1800" dirty="0" err="1">
                <a:effectLst/>
                <a:latin typeface="Times New Roman" panose="02020603050405020304" pitchFamily="18" charset="0"/>
                <a:ea typeface="Times New Roman" panose="02020603050405020304" pitchFamily="18" charset="0"/>
              </a:rPr>
              <a:t>pp</a:t>
            </a:r>
            <a:r>
              <a:rPr lang="nb-NO" sz="1800" dirty="0">
                <a:effectLst/>
                <a:latin typeface="Times New Roman" panose="02020603050405020304" pitchFamily="18" charset="0"/>
                <a:ea typeface="Times New Roman" panose="02020603050405020304" pitchFamily="18" charset="0"/>
              </a:rPr>
              <a:t>. 251-269.). The </a:t>
            </a:r>
            <a:r>
              <a:rPr lang="nb-NO" sz="1800" dirty="0" err="1">
                <a:effectLst/>
                <a:latin typeface="Times New Roman" panose="02020603050405020304" pitchFamily="18" charset="0"/>
                <a:ea typeface="Times New Roman" panose="02020603050405020304" pitchFamily="18" charset="0"/>
              </a:rPr>
              <a:t>Bardwell</a:t>
            </a:r>
            <a:r>
              <a:rPr lang="nb-NO" sz="1800" dirty="0">
                <a:effectLst/>
                <a:latin typeface="Times New Roman" panose="02020603050405020304" pitchFamily="18" charset="0"/>
                <a:ea typeface="Times New Roman" panose="02020603050405020304" pitchFamily="18" charset="0"/>
              </a:rPr>
              <a:t> Press. </a:t>
            </a:r>
            <a:r>
              <a:rPr lang="nb-NO" sz="1800" u="sng" dirty="0">
                <a:solidFill>
                  <a:srgbClr val="0563C1"/>
                </a:solidFill>
                <a:effectLst/>
                <a:latin typeface="Times New Roman" panose="02020603050405020304" pitchFamily="18" charset="0"/>
                <a:ea typeface="Times New Roman" panose="02020603050405020304" pitchFamily="18" charset="0"/>
                <a:hlinkClick r:id="rId4"/>
              </a:rPr>
              <a:t>https://doi.org/http://urn.nb.no/URN:NBN:no-24557</a:t>
            </a:r>
            <a:r>
              <a:rPr lang="nb-NO" sz="1800" dirty="0">
                <a:effectLst/>
                <a:latin typeface="Times New Roman" panose="02020603050405020304" pitchFamily="18" charset="0"/>
                <a:ea typeface="Times New Roman" panose="02020603050405020304" pitchFamily="18" charset="0"/>
              </a:rPr>
              <a:t> </a:t>
            </a:r>
          </a:p>
          <a:p>
            <a:pPr marL="457200" indent="-457200"/>
            <a:r>
              <a:rPr lang="nb-NO" sz="1800" dirty="0">
                <a:effectLst/>
                <a:latin typeface="Times New Roman" panose="02020603050405020304" pitchFamily="18" charset="0"/>
                <a:ea typeface="Times New Roman" panose="02020603050405020304" pitchFamily="18" charset="0"/>
              </a:rPr>
              <a:t>Niss, M. (2003). Mathematical </a:t>
            </a:r>
            <a:r>
              <a:rPr lang="nb-NO" sz="1800" dirty="0" err="1">
                <a:effectLst/>
                <a:latin typeface="Times New Roman" panose="02020603050405020304" pitchFamily="18" charset="0"/>
                <a:ea typeface="Times New Roman" panose="02020603050405020304" pitchFamily="18" charset="0"/>
              </a:rPr>
              <a:t>competencies</a:t>
            </a:r>
            <a:r>
              <a:rPr lang="nb-NO" sz="1800" dirty="0">
                <a:effectLst/>
                <a:latin typeface="Times New Roman" panose="02020603050405020304" pitchFamily="18" charset="0"/>
                <a:ea typeface="Times New Roman" panose="02020603050405020304" pitchFamily="18" charset="0"/>
              </a:rPr>
              <a:t> and </a:t>
            </a:r>
            <a:r>
              <a:rPr lang="nb-NO" sz="1800" dirty="0" err="1">
                <a:effectLst/>
                <a:latin typeface="Times New Roman" panose="02020603050405020304" pitchFamily="18" charset="0"/>
                <a:ea typeface="Times New Roman" panose="02020603050405020304" pitchFamily="18" charset="0"/>
              </a:rPr>
              <a:t>the</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learning</a:t>
            </a:r>
            <a:r>
              <a:rPr lang="nb-NO" sz="1800" dirty="0">
                <a:effectLst/>
                <a:latin typeface="Times New Roman" panose="02020603050405020304" pitchFamily="18" charset="0"/>
                <a:ea typeface="Times New Roman" panose="02020603050405020304" pitchFamily="18" charset="0"/>
              </a:rPr>
              <a:t> of mathematics: The Danish KOM </a:t>
            </a:r>
            <a:r>
              <a:rPr lang="nb-NO" sz="1800" dirty="0" err="1">
                <a:effectLst/>
                <a:latin typeface="Times New Roman" panose="02020603050405020304" pitchFamily="18" charset="0"/>
                <a:ea typeface="Times New Roman" panose="02020603050405020304" pitchFamily="18" charset="0"/>
              </a:rPr>
              <a:t>project</a:t>
            </a:r>
            <a:r>
              <a:rPr lang="nb-NO" sz="1800" dirty="0">
                <a:effectLst/>
                <a:latin typeface="Times New Roman" panose="02020603050405020304" pitchFamily="18" charset="0"/>
                <a:ea typeface="Times New Roman" panose="02020603050405020304" pitchFamily="18" charset="0"/>
              </a:rPr>
              <a:t>. 3rd </a:t>
            </a:r>
            <a:r>
              <a:rPr lang="nb-NO" sz="1800" dirty="0" err="1">
                <a:effectLst/>
                <a:latin typeface="Times New Roman" panose="02020603050405020304" pitchFamily="18" charset="0"/>
                <a:ea typeface="Times New Roman" panose="02020603050405020304" pitchFamily="18" charset="0"/>
              </a:rPr>
              <a:t>Mediterranean</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conference</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on</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mathematical</a:t>
            </a:r>
            <a:r>
              <a:rPr lang="nb-NO" sz="1800" dirty="0">
                <a:effectLst/>
                <a:latin typeface="Times New Roman" panose="02020603050405020304" pitchFamily="18" charset="0"/>
                <a:ea typeface="Times New Roman" panose="02020603050405020304" pitchFamily="18" charset="0"/>
              </a:rPr>
              <a:t> </a:t>
            </a:r>
            <a:r>
              <a:rPr lang="nb-NO" sz="1800" dirty="0" err="1">
                <a:effectLst/>
                <a:latin typeface="Times New Roman" panose="02020603050405020304" pitchFamily="18" charset="0"/>
                <a:ea typeface="Times New Roman" panose="02020603050405020304" pitchFamily="18" charset="0"/>
              </a:rPr>
              <a:t>education</a:t>
            </a:r>
            <a:r>
              <a:rPr lang="nb-NO" sz="1800" dirty="0">
                <a:effectLst/>
                <a:latin typeface="Times New Roman" panose="02020603050405020304" pitchFamily="18" charset="0"/>
                <a:ea typeface="Times New Roman" panose="02020603050405020304" pitchFamily="18" charset="0"/>
              </a:rPr>
              <a:t>, </a:t>
            </a:r>
          </a:p>
          <a:p>
            <a:endParaRPr lang="nb-NO" dirty="0"/>
          </a:p>
        </p:txBody>
      </p:sp>
    </p:spTree>
    <p:extLst>
      <p:ext uri="{BB962C8B-B14F-4D97-AF65-F5344CB8AC3E}">
        <p14:creationId xmlns:p14="http://schemas.microsoft.com/office/powerpoint/2010/main" val="1704222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A682EF-F264-7542-BB6A-A779879F2EAC}" type="datetime1">
              <a:rPr lang="en-US" smtClean="0"/>
              <a:t>1/26/2024</a:t>
            </a:fld>
            <a:endParaRPr lang="nb-NO" dirty="0"/>
          </a:p>
        </p:txBody>
      </p:sp>
      <p:sp>
        <p:nvSpPr>
          <p:cNvPr id="3" name="Footer Placeholder 2"/>
          <p:cNvSpPr>
            <a:spLocks noGrp="1"/>
          </p:cNvSpPr>
          <p:nvPr>
            <p:ph type="ftr" sz="quarter" idx="4294967295"/>
          </p:nvPr>
        </p:nvSpPr>
        <p:spPr>
          <a:xfrm>
            <a:off x="3981984" y="6446386"/>
            <a:ext cx="3860800" cy="212821"/>
          </a:xfrm>
          <a:prstGeom prst="rect">
            <a:avLst/>
          </a:prstGeom>
        </p:spPr>
        <p:txBody>
          <a:bodyPr/>
          <a:lstStyle/>
          <a:p>
            <a:r>
              <a:rPr lang="nb-NO"/>
              <a:t>Tittel på foredraget</a:t>
            </a:r>
          </a:p>
        </p:txBody>
      </p:sp>
      <p:sp>
        <p:nvSpPr>
          <p:cNvPr id="4" name="Slide Number Placeholder 3"/>
          <p:cNvSpPr>
            <a:spLocks noGrp="1"/>
          </p:cNvSpPr>
          <p:nvPr>
            <p:ph type="sldNum" sz="quarter" idx="12"/>
          </p:nvPr>
        </p:nvSpPr>
        <p:spPr/>
        <p:txBody>
          <a:bodyPr/>
          <a:lstStyle/>
          <a:p>
            <a:fld id="{28385D78-4187-AD4C-B928-A8579EE9A756}" type="slidenum">
              <a:rPr lang="nb-NO" smtClean="0"/>
              <a:t>17</a:t>
            </a:fld>
            <a:endParaRPr lang="nb-NO"/>
          </a:p>
        </p:txBody>
      </p:sp>
      <p:sp>
        <p:nvSpPr>
          <p:cNvPr id="5" name="Picture Placeholder 4"/>
          <p:cNvSpPr>
            <a:spLocks noGrp="1"/>
          </p:cNvSpPr>
          <p:nvPr>
            <p:ph type="pic" sz="quarter" idx="13"/>
          </p:nvPr>
        </p:nvSpPr>
        <p:spPr/>
        <p:txBody>
          <a:bodyPr/>
          <a:lstStyle/>
          <a:p>
            <a:endParaRPr lang="nb-NO"/>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 y="0"/>
            <a:ext cx="12189024" cy="6858000"/>
          </a:xfrm>
          <a:prstGeom prst="rect">
            <a:avLst/>
          </a:prstGeom>
        </p:spPr>
      </p:pic>
      <p:pic>
        <p:nvPicPr>
          <p:cNvPr id="8" name="Picture 5">
            <a:extLst>
              <a:ext uri="{FF2B5EF4-FFF2-40B4-BE49-F238E27FC236}">
                <a16:creationId xmlns:a16="http://schemas.microsoft.com/office/drawing/2014/main" id="{5007366B-32AF-8048-B26C-8FDFBBED78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9771" y="2015067"/>
            <a:ext cx="6743992" cy="2641600"/>
          </a:xfrm>
          <a:prstGeom prst="rect">
            <a:avLst/>
          </a:prstGeom>
        </p:spPr>
      </p:pic>
    </p:spTree>
    <p:extLst>
      <p:ext uri="{BB962C8B-B14F-4D97-AF65-F5344CB8AC3E}">
        <p14:creationId xmlns:p14="http://schemas.microsoft.com/office/powerpoint/2010/main" val="353736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FA84C43-8EF3-CBEB-FF03-8162E52FE750}"/>
              </a:ext>
            </a:extLst>
          </p:cNvPr>
          <p:cNvSpPr>
            <a:spLocks noGrp="1"/>
          </p:cNvSpPr>
          <p:nvPr>
            <p:ph type="ctrTitle"/>
          </p:nvPr>
        </p:nvSpPr>
        <p:spPr/>
        <p:txBody>
          <a:bodyPr>
            <a:normAutofit fontScale="90000"/>
          </a:bodyPr>
          <a:lstStyle/>
          <a:p>
            <a:br>
              <a:rPr lang="en-US" dirty="0"/>
            </a:br>
            <a:r>
              <a:rPr lang="en-US" b="1" i="0" dirty="0">
                <a:solidFill>
                  <a:srgbClr val="903000"/>
                </a:solidFill>
                <a:effectLst/>
                <a:latin typeface="arial" panose="020B0604020202020204" pitchFamily="34" charset="0"/>
              </a:rPr>
              <a:t>Master`s </a:t>
            </a:r>
            <a:r>
              <a:rPr lang="en-US" dirty="0">
                <a:solidFill>
                  <a:srgbClr val="903000"/>
                </a:solidFill>
                <a:latin typeface="arial" panose="020B0604020202020204" pitchFamily="34" charset="0"/>
              </a:rPr>
              <a:t>education</a:t>
            </a:r>
            <a:r>
              <a:rPr lang="en-US" b="1" i="0" dirty="0">
                <a:solidFill>
                  <a:srgbClr val="903000"/>
                </a:solidFill>
                <a:effectLst/>
                <a:latin typeface="arial" panose="020B0604020202020204" pitchFamily="34" charset="0"/>
              </a:rPr>
              <a:t> as a fundament for mutual learning</a:t>
            </a:r>
            <a:endParaRPr lang="nb-NO" dirty="0"/>
          </a:p>
        </p:txBody>
      </p:sp>
      <p:sp>
        <p:nvSpPr>
          <p:cNvPr id="3" name="Undertittel 2">
            <a:extLst>
              <a:ext uri="{FF2B5EF4-FFF2-40B4-BE49-F238E27FC236}">
                <a16:creationId xmlns:a16="http://schemas.microsoft.com/office/drawing/2014/main" id="{12F72D31-1550-5A5E-455D-89D787D2C410}"/>
              </a:ext>
            </a:extLst>
          </p:cNvPr>
          <p:cNvSpPr>
            <a:spLocks noGrp="1"/>
          </p:cNvSpPr>
          <p:nvPr>
            <p:ph type="subTitle" idx="1"/>
          </p:nvPr>
        </p:nvSpPr>
        <p:spPr>
          <a:xfrm>
            <a:off x="663051" y="5232400"/>
            <a:ext cx="5754683" cy="711200"/>
          </a:xfrm>
        </p:spPr>
        <p:txBody>
          <a:bodyPr>
            <a:normAutofit fontScale="92500"/>
          </a:bodyPr>
          <a:lstStyle/>
          <a:p>
            <a:pPr algn="just"/>
            <a:r>
              <a:rPr lang="nb-NO" sz="1867" dirty="0"/>
              <a:t>Janne Madsen og Eva Bjerkholt </a:t>
            </a:r>
          </a:p>
          <a:p>
            <a:pPr algn="just"/>
            <a:r>
              <a:rPr lang="nb-NO" sz="1867" dirty="0" err="1"/>
              <a:t>Pedagogical</a:t>
            </a:r>
            <a:r>
              <a:rPr lang="nb-NO" sz="1867" dirty="0"/>
              <a:t> </a:t>
            </a:r>
            <a:r>
              <a:rPr lang="nb-NO" sz="1867" dirty="0" err="1"/>
              <a:t>department</a:t>
            </a:r>
            <a:r>
              <a:rPr lang="nb-NO" sz="1867" dirty="0"/>
              <a:t>, </a:t>
            </a:r>
            <a:r>
              <a:rPr lang="nb-NO" sz="1867" dirty="0" err="1"/>
              <a:t>University</a:t>
            </a:r>
            <a:r>
              <a:rPr lang="nb-NO" sz="1867" dirty="0"/>
              <a:t> </a:t>
            </a:r>
            <a:r>
              <a:rPr lang="nb-NO" sz="1867" dirty="0" err="1"/>
              <a:t>of</a:t>
            </a:r>
            <a:r>
              <a:rPr lang="nb-NO" sz="1867" dirty="0"/>
              <a:t> South-</a:t>
            </a:r>
            <a:r>
              <a:rPr lang="nb-NO" sz="1867" dirty="0" err="1"/>
              <a:t>east</a:t>
            </a:r>
            <a:r>
              <a:rPr lang="nb-NO" sz="1867" dirty="0"/>
              <a:t> Norway (USN)</a:t>
            </a:r>
            <a:r>
              <a:rPr lang="nb-NO" dirty="0"/>
              <a:t> </a:t>
            </a:r>
          </a:p>
        </p:txBody>
      </p:sp>
      <p:sp>
        <p:nvSpPr>
          <p:cNvPr id="4" name="Plassholder for dato 3">
            <a:extLst>
              <a:ext uri="{FF2B5EF4-FFF2-40B4-BE49-F238E27FC236}">
                <a16:creationId xmlns:a16="http://schemas.microsoft.com/office/drawing/2014/main" id="{2F2389CE-BE33-0070-D67A-04C5D3F34F75}"/>
              </a:ext>
            </a:extLst>
          </p:cNvPr>
          <p:cNvSpPr>
            <a:spLocks noGrp="1"/>
          </p:cNvSpPr>
          <p:nvPr>
            <p:ph type="dt" sz="half" idx="10"/>
          </p:nvPr>
        </p:nvSpPr>
        <p:spPr/>
        <p:txBody>
          <a:bodyPr/>
          <a:lstStyle/>
          <a:p>
            <a:fld id="{9A370975-CB35-024B-B5C8-CC31BB415381}" type="datetime1">
              <a:rPr lang="nb-NO" smtClean="0"/>
              <a:t>26.01.2024</a:t>
            </a:fld>
            <a:endParaRPr lang="nb-NO"/>
          </a:p>
        </p:txBody>
      </p:sp>
      <p:sp>
        <p:nvSpPr>
          <p:cNvPr id="5" name="Plassholder for lysbildenummer 4">
            <a:extLst>
              <a:ext uri="{FF2B5EF4-FFF2-40B4-BE49-F238E27FC236}">
                <a16:creationId xmlns:a16="http://schemas.microsoft.com/office/drawing/2014/main" id="{99C3539D-88B6-4F1A-0452-BE9A4ED42A3D}"/>
              </a:ext>
            </a:extLst>
          </p:cNvPr>
          <p:cNvSpPr>
            <a:spLocks noGrp="1"/>
          </p:cNvSpPr>
          <p:nvPr>
            <p:ph type="sldNum" sz="quarter" idx="12"/>
          </p:nvPr>
        </p:nvSpPr>
        <p:spPr/>
        <p:txBody>
          <a:bodyPr/>
          <a:lstStyle/>
          <a:p>
            <a:fld id="{28385D78-4187-AD4C-B928-A8579EE9A756}" type="slidenum">
              <a:rPr lang="nb-NO" smtClean="0"/>
              <a:pPr/>
              <a:t>18</a:t>
            </a:fld>
            <a:endParaRPr lang="nb-NO"/>
          </a:p>
        </p:txBody>
      </p:sp>
      <p:sp>
        <p:nvSpPr>
          <p:cNvPr id="6" name="Plassholder for bilde 5">
            <a:extLst>
              <a:ext uri="{FF2B5EF4-FFF2-40B4-BE49-F238E27FC236}">
                <a16:creationId xmlns:a16="http://schemas.microsoft.com/office/drawing/2014/main" id="{68422A60-5A81-59F0-9775-5A61828E4C89}"/>
              </a:ext>
            </a:extLst>
          </p:cNvPr>
          <p:cNvSpPr>
            <a:spLocks noGrp="1"/>
          </p:cNvSpPr>
          <p:nvPr>
            <p:ph type="pic" sz="quarter" idx="13"/>
          </p:nvPr>
        </p:nvSpPr>
        <p:spPr/>
        <p:txBody>
          <a:bodyPr/>
          <a:lstStyle/>
          <a:p>
            <a:endParaRPr lang="nb-NO"/>
          </a:p>
        </p:txBody>
      </p:sp>
    </p:spTree>
    <p:extLst>
      <p:ext uri="{BB962C8B-B14F-4D97-AF65-F5344CB8AC3E}">
        <p14:creationId xmlns:p14="http://schemas.microsoft.com/office/powerpoint/2010/main" val="3739759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A345B4D-D5C3-D06A-E193-4FB95CA40190}"/>
              </a:ext>
            </a:extLst>
          </p:cNvPr>
          <p:cNvSpPr>
            <a:spLocks noGrp="1"/>
          </p:cNvSpPr>
          <p:nvPr>
            <p:ph type="title"/>
          </p:nvPr>
        </p:nvSpPr>
        <p:spPr/>
        <p:txBody>
          <a:bodyPr/>
          <a:lstStyle/>
          <a:p>
            <a:r>
              <a:rPr lang="en-GB" dirty="0"/>
              <a:t>Background, Context and Research Question</a:t>
            </a:r>
          </a:p>
        </p:txBody>
      </p:sp>
      <p:sp>
        <p:nvSpPr>
          <p:cNvPr id="3" name="Plassholder for innhold 2">
            <a:extLst>
              <a:ext uri="{FF2B5EF4-FFF2-40B4-BE49-F238E27FC236}">
                <a16:creationId xmlns:a16="http://schemas.microsoft.com/office/drawing/2014/main" id="{15CA688A-4174-EDC4-ACEE-FA3CD0A24791}"/>
              </a:ext>
            </a:extLst>
          </p:cNvPr>
          <p:cNvSpPr>
            <a:spLocks noGrp="1"/>
          </p:cNvSpPr>
          <p:nvPr>
            <p:ph idx="1"/>
          </p:nvPr>
        </p:nvSpPr>
        <p:spPr/>
        <p:txBody>
          <a:bodyPr vert="horz" lIns="121920" tIns="0" rIns="121920" bIns="0" rtlCol="0" anchor="t">
            <a:normAutofit/>
          </a:bodyPr>
          <a:lstStyle/>
          <a:p>
            <a:pPr marL="0" indent="0">
              <a:buNone/>
            </a:pPr>
            <a:r>
              <a:rPr lang="en-GB" sz="2400" dirty="0"/>
              <a:t>New teacher education</a:t>
            </a:r>
          </a:p>
          <a:p>
            <a:pPr marL="602812" lvl="1" indent="-276853"/>
            <a:r>
              <a:rPr lang="en-GB" dirty="0"/>
              <a:t>Master`s thesis </a:t>
            </a:r>
          </a:p>
          <a:p>
            <a:pPr marL="602812" lvl="1" indent="-276853"/>
            <a:r>
              <a:rPr lang="en-GB" dirty="0"/>
              <a:t>Academic knowledge</a:t>
            </a:r>
          </a:p>
          <a:p>
            <a:pPr marL="602812" lvl="1" indent="-276853"/>
            <a:endParaRPr lang="en-GB" dirty="0"/>
          </a:p>
          <a:p>
            <a:pPr marL="325959" lvl="1" indent="0">
              <a:buNone/>
            </a:pPr>
            <a:r>
              <a:rPr lang="en-GB" dirty="0"/>
              <a:t>Research question: Does working with and writing a master`s thesis prepare the student teachers for mutual learning? </a:t>
            </a:r>
          </a:p>
          <a:p>
            <a:pPr marL="602812" lvl="1" indent="-276853"/>
            <a:endParaRPr lang="en-GB" dirty="0"/>
          </a:p>
          <a:p>
            <a:pPr marL="602812" lvl="1" indent="-276853"/>
            <a:endParaRPr lang="en-GB" dirty="0"/>
          </a:p>
          <a:p>
            <a:pPr marL="602812" lvl="1" indent="-276853"/>
            <a:endParaRPr lang="en-GB" dirty="0"/>
          </a:p>
          <a:p>
            <a:pPr marL="602812" lvl="1" indent="-276853"/>
            <a:endParaRPr lang="en-GB" dirty="0"/>
          </a:p>
          <a:p>
            <a:pPr marL="602812" lvl="1" indent="-276853"/>
            <a:endParaRPr lang="en-GB" dirty="0"/>
          </a:p>
        </p:txBody>
      </p:sp>
      <p:sp>
        <p:nvSpPr>
          <p:cNvPr id="4" name="Plassholder for dato 3">
            <a:extLst>
              <a:ext uri="{FF2B5EF4-FFF2-40B4-BE49-F238E27FC236}">
                <a16:creationId xmlns:a16="http://schemas.microsoft.com/office/drawing/2014/main" id="{E2EE7CDA-F960-162C-6A2B-1A49D5E06C01}"/>
              </a:ext>
            </a:extLst>
          </p:cNvPr>
          <p:cNvSpPr>
            <a:spLocks noGrp="1"/>
          </p:cNvSpPr>
          <p:nvPr>
            <p:ph type="dt" sz="half" idx="10"/>
          </p:nvPr>
        </p:nvSpPr>
        <p:spPr/>
        <p:txBody>
          <a:bodyPr/>
          <a:lstStyle/>
          <a:p>
            <a:fld id="{D1AF3A42-6A4E-1F47-BEF9-20A0978B421A}" type="datetime1">
              <a:rPr lang="nb-NO" smtClean="0"/>
              <a:t>26.01.2024</a:t>
            </a:fld>
            <a:endParaRPr lang="nb-NO" dirty="0"/>
          </a:p>
        </p:txBody>
      </p:sp>
      <p:sp>
        <p:nvSpPr>
          <p:cNvPr id="5" name="Plassholder for lysbildenummer 4">
            <a:extLst>
              <a:ext uri="{FF2B5EF4-FFF2-40B4-BE49-F238E27FC236}">
                <a16:creationId xmlns:a16="http://schemas.microsoft.com/office/drawing/2014/main" id="{3FC79FEA-05CC-F677-D4DE-D23030A65978}"/>
              </a:ext>
            </a:extLst>
          </p:cNvPr>
          <p:cNvSpPr>
            <a:spLocks noGrp="1"/>
          </p:cNvSpPr>
          <p:nvPr>
            <p:ph type="sldNum" sz="quarter" idx="12"/>
          </p:nvPr>
        </p:nvSpPr>
        <p:spPr/>
        <p:txBody>
          <a:bodyPr/>
          <a:lstStyle/>
          <a:p>
            <a:fld id="{28385D78-4187-AD4C-B928-A8579EE9A756}" type="slidenum">
              <a:rPr lang="nb-NO" smtClean="0"/>
              <a:t>19</a:t>
            </a:fld>
            <a:endParaRPr lang="nb-NO"/>
          </a:p>
        </p:txBody>
      </p:sp>
    </p:spTree>
    <p:extLst>
      <p:ext uri="{BB962C8B-B14F-4D97-AF65-F5344CB8AC3E}">
        <p14:creationId xmlns:p14="http://schemas.microsoft.com/office/powerpoint/2010/main" val="3186936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6AF3C18-E08D-4209-910C-8BF979AF2B1F}"/>
              </a:ext>
            </a:extLst>
          </p:cNvPr>
          <p:cNvSpPr>
            <a:spLocks noGrp="1"/>
          </p:cNvSpPr>
          <p:nvPr>
            <p:ph type="ctrTitle"/>
          </p:nvPr>
        </p:nvSpPr>
        <p:spPr/>
        <p:txBody>
          <a:bodyPr>
            <a:normAutofit/>
          </a:bodyPr>
          <a:lstStyle/>
          <a:p>
            <a:r>
              <a:rPr lang="en-US" sz="3600" b="1" dirty="0"/>
              <a:t>Partnership for Sustainable Transition from Teacher Education to the Profession (STEP): Becoming a professional teacher</a:t>
            </a:r>
            <a:endParaRPr lang="nb-NO" sz="3600" b="1" dirty="0"/>
          </a:p>
        </p:txBody>
      </p:sp>
      <p:sp>
        <p:nvSpPr>
          <p:cNvPr id="3" name="Undertittel 2">
            <a:extLst>
              <a:ext uri="{FF2B5EF4-FFF2-40B4-BE49-F238E27FC236}">
                <a16:creationId xmlns:a16="http://schemas.microsoft.com/office/drawing/2014/main" id="{D8D73697-74DF-40EB-A34F-F592A0B7BDB9}"/>
              </a:ext>
            </a:extLst>
          </p:cNvPr>
          <p:cNvSpPr>
            <a:spLocks noGrp="1"/>
          </p:cNvSpPr>
          <p:nvPr>
            <p:ph type="subTitle" idx="1"/>
          </p:nvPr>
        </p:nvSpPr>
        <p:spPr/>
        <p:txBody>
          <a:bodyPr/>
          <a:lstStyle/>
          <a:p>
            <a:r>
              <a:rPr lang="nb-NO" dirty="0"/>
              <a:t>Research leader professor Eva Bjerkholt,</a:t>
            </a:r>
          </a:p>
          <a:p>
            <a:r>
              <a:rPr lang="nb-NO" dirty="0" err="1"/>
              <a:t>University</a:t>
            </a:r>
            <a:r>
              <a:rPr lang="nb-NO" dirty="0"/>
              <a:t> </a:t>
            </a:r>
            <a:r>
              <a:rPr lang="nb-NO" dirty="0" err="1"/>
              <a:t>of</a:t>
            </a:r>
            <a:r>
              <a:rPr lang="nb-NO" dirty="0"/>
              <a:t> South-</a:t>
            </a:r>
            <a:r>
              <a:rPr lang="nb-NO" dirty="0" err="1"/>
              <a:t>Eastern</a:t>
            </a:r>
            <a:r>
              <a:rPr lang="nb-NO" dirty="0"/>
              <a:t> Norway </a:t>
            </a:r>
          </a:p>
          <a:p>
            <a:endParaRPr lang="nb-NO" dirty="0"/>
          </a:p>
        </p:txBody>
      </p:sp>
    </p:spTree>
    <p:extLst>
      <p:ext uri="{BB962C8B-B14F-4D97-AF65-F5344CB8AC3E}">
        <p14:creationId xmlns:p14="http://schemas.microsoft.com/office/powerpoint/2010/main" val="3572480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3E16E2F-F2D0-988E-A7D9-1EAC94682316}"/>
              </a:ext>
            </a:extLst>
          </p:cNvPr>
          <p:cNvSpPr>
            <a:spLocks noGrp="1"/>
          </p:cNvSpPr>
          <p:nvPr>
            <p:ph type="title"/>
          </p:nvPr>
        </p:nvSpPr>
        <p:spPr/>
        <p:txBody>
          <a:bodyPr/>
          <a:lstStyle/>
          <a:p>
            <a:r>
              <a:rPr lang="nb-NO" dirty="0"/>
              <a:t>Research </a:t>
            </a:r>
            <a:r>
              <a:rPr lang="nb-NO" dirty="0" err="1"/>
              <a:t>methods</a:t>
            </a:r>
            <a:endParaRPr lang="nb-NO" dirty="0"/>
          </a:p>
        </p:txBody>
      </p:sp>
      <p:sp>
        <p:nvSpPr>
          <p:cNvPr id="3" name="Plassholder for innhold 2">
            <a:extLst>
              <a:ext uri="{FF2B5EF4-FFF2-40B4-BE49-F238E27FC236}">
                <a16:creationId xmlns:a16="http://schemas.microsoft.com/office/drawing/2014/main" id="{6448C3BE-4527-9212-0A58-BEFB48FD782F}"/>
              </a:ext>
            </a:extLst>
          </p:cNvPr>
          <p:cNvSpPr>
            <a:spLocks noGrp="1"/>
          </p:cNvSpPr>
          <p:nvPr>
            <p:ph idx="1"/>
          </p:nvPr>
        </p:nvSpPr>
        <p:spPr/>
        <p:txBody>
          <a:bodyPr vert="horz" lIns="121920" tIns="0" rIns="121920" bIns="0" rtlCol="0" anchor="t">
            <a:normAutofit/>
          </a:bodyPr>
          <a:lstStyle/>
          <a:p>
            <a:pPr marL="234521" indent="-234521"/>
            <a:r>
              <a:rPr lang="en-GB" dirty="0"/>
              <a:t>Two research circles meet and discuss</a:t>
            </a:r>
          </a:p>
          <a:p>
            <a:pPr marL="234521" indent="-234521"/>
            <a:r>
              <a:rPr lang="en-GB" dirty="0"/>
              <a:t>Recordings</a:t>
            </a:r>
          </a:p>
          <a:p>
            <a:pPr marL="234521" indent="-234521"/>
            <a:r>
              <a:rPr lang="en-GB" dirty="0"/>
              <a:t>Transcriptions</a:t>
            </a:r>
          </a:p>
          <a:p>
            <a:pPr marL="234521" indent="-234521"/>
            <a:r>
              <a:rPr lang="en-GB" dirty="0"/>
              <a:t>Analysis </a:t>
            </a:r>
          </a:p>
          <a:p>
            <a:pPr marL="234521" indent="-234521"/>
            <a:endParaRPr lang="en-GB" dirty="0"/>
          </a:p>
          <a:p>
            <a:pPr marL="234521" indent="-234521"/>
            <a:r>
              <a:rPr lang="en-GB" dirty="0"/>
              <a:t>Preliminary categories </a:t>
            </a:r>
          </a:p>
          <a:p>
            <a:pPr marL="783147" lvl="1" indent="-457189">
              <a:buFont typeface="+mj-lt"/>
              <a:buAutoNum type="arabicPeriod"/>
            </a:pPr>
            <a:r>
              <a:rPr lang="en-GB" dirty="0"/>
              <a:t>Coherence between mutual learning and relevant theoretical content.</a:t>
            </a:r>
          </a:p>
          <a:p>
            <a:pPr marL="783147" lvl="1" indent="-457189">
              <a:buFont typeface="+mj-lt"/>
              <a:buAutoNum type="arabicPeriod"/>
            </a:pPr>
            <a:r>
              <a:rPr lang="en-GB" dirty="0"/>
              <a:t>The importance of research methods relevant for a future teacher</a:t>
            </a:r>
          </a:p>
          <a:p>
            <a:pPr marL="783147" lvl="1" indent="-457189">
              <a:buFont typeface="+mj-lt"/>
              <a:buAutoNum type="arabicPeriod"/>
            </a:pPr>
            <a:r>
              <a:rPr lang="en-GB" dirty="0">
                <a:solidFill>
                  <a:srgbClr val="FF0000"/>
                </a:solidFill>
              </a:rPr>
              <a:t>Skills of collaboration and mutual learning </a:t>
            </a:r>
          </a:p>
        </p:txBody>
      </p:sp>
      <p:sp>
        <p:nvSpPr>
          <p:cNvPr id="4" name="Plassholder for dato 3">
            <a:extLst>
              <a:ext uri="{FF2B5EF4-FFF2-40B4-BE49-F238E27FC236}">
                <a16:creationId xmlns:a16="http://schemas.microsoft.com/office/drawing/2014/main" id="{288AF54F-8C41-234E-AB59-5A737C1E342A}"/>
              </a:ext>
            </a:extLst>
          </p:cNvPr>
          <p:cNvSpPr>
            <a:spLocks noGrp="1"/>
          </p:cNvSpPr>
          <p:nvPr>
            <p:ph type="dt" sz="half" idx="10"/>
          </p:nvPr>
        </p:nvSpPr>
        <p:spPr/>
        <p:txBody>
          <a:bodyPr/>
          <a:lstStyle/>
          <a:p>
            <a:fld id="{D1AF3A42-6A4E-1F47-BEF9-20A0978B421A}" type="datetime1">
              <a:rPr lang="nb-NO" smtClean="0"/>
              <a:t>26.01.2024</a:t>
            </a:fld>
            <a:endParaRPr lang="nb-NO" dirty="0"/>
          </a:p>
        </p:txBody>
      </p:sp>
      <p:sp>
        <p:nvSpPr>
          <p:cNvPr id="5" name="Plassholder for lysbildenummer 4">
            <a:extLst>
              <a:ext uri="{FF2B5EF4-FFF2-40B4-BE49-F238E27FC236}">
                <a16:creationId xmlns:a16="http://schemas.microsoft.com/office/drawing/2014/main" id="{4AAD89FD-78C1-4FA8-FC20-2FBC28A55E58}"/>
              </a:ext>
            </a:extLst>
          </p:cNvPr>
          <p:cNvSpPr>
            <a:spLocks noGrp="1"/>
          </p:cNvSpPr>
          <p:nvPr>
            <p:ph type="sldNum" sz="quarter" idx="12"/>
          </p:nvPr>
        </p:nvSpPr>
        <p:spPr/>
        <p:txBody>
          <a:bodyPr/>
          <a:lstStyle/>
          <a:p>
            <a:fld id="{28385D78-4187-AD4C-B928-A8579EE9A756}" type="slidenum">
              <a:rPr lang="nb-NO" smtClean="0"/>
              <a:t>20</a:t>
            </a:fld>
            <a:endParaRPr lang="nb-NO"/>
          </a:p>
        </p:txBody>
      </p:sp>
    </p:spTree>
    <p:extLst>
      <p:ext uri="{BB962C8B-B14F-4D97-AF65-F5344CB8AC3E}">
        <p14:creationId xmlns:p14="http://schemas.microsoft.com/office/powerpoint/2010/main" val="2419576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7B53328-67C9-BA0B-EEA8-C020A96B65F6}"/>
              </a:ext>
            </a:extLst>
          </p:cNvPr>
          <p:cNvSpPr>
            <a:spLocks noGrp="1"/>
          </p:cNvSpPr>
          <p:nvPr>
            <p:ph type="title"/>
          </p:nvPr>
        </p:nvSpPr>
        <p:spPr/>
        <p:txBody>
          <a:bodyPr/>
          <a:lstStyle/>
          <a:p>
            <a:r>
              <a:rPr lang="en-GB" dirty="0"/>
              <a:t>Preliminary category 3: Skills of collaboration and mutual learning. </a:t>
            </a:r>
          </a:p>
        </p:txBody>
      </p:sp>
      <p:sp>
        <p:nvSpPr>
          <p:cNvPr id="3" name="Plassholder for innhold 2">
            <a:extLst>
              <a:ext uri="{FF2B5EF4-FFF2-40B4-BE49-F238E27FC236}">
                <a16:creationId xmlns:a16="http://schemas.microsoft.com/office/drawing/2014/main" id="{720C5F6F-F277-8D4C-106D-EF1FFD73E8A4}"/>
              </a:ext>
            </a:extLst>
          </p:cNvPr>
          <p:cNvSpPr>
            <a:spLocks noGrp="1"/>
          </p:cNvSpPr>
          <p:nvPr>
            <p:ph idx="1"/>
          </p:nvPr>
        </p:nvSpPr>
        <p:spPr/>
        <p:txBody>
          <a:bodyPr vert="horz" lIns="121920" tIns="0" rIns="121920" bIns="0" rtlCol="0" anchor="t">
            <a:normAutofit/>
          </a:bodyPr>
          <a:lstStyle/>
          <a:p>
            <a:pPr marL="234521" indent="-234521"/>
            <a:endParaRPr lang="en-GB" dirty="0"/>
          </a:p>
          <a:p>
            <a:pPr marL="234521" indent="-234521"/>
            <a:r>
              <a:rPr lang="en-GB" sz="3200" dirty="0"/>
              <a:t>Writing a master`s thesis seems to be a lonely process.</a:t>
            </a:r>
          </a:p>
          <a:p>
            <a:pPr marL="234521" indent="-234521"/>
            <a:r>
              <a:rPr lang="en-GB" sz="3200" dirty="0"/>
              <a:t>Education exercising «real» collaboration  might prepare the students for professional collaboration. </a:t>
            </a:r>
          </a:p>
          <a:p>
            <a:pPr marL="234521" indent="-234521"/>
            <a:r>
              <a:rPr lang="en-GB" sz="3200" dirty="0"/>
              <a:t>Professional collaboration </a:t>
            </a:r>
          </a:p>
          <a:p>
            <a:pPr marL="234521" indent="-234521"/>
            <a:endParaRPr lang="en-GB" dirty="0"/>
          </a:p>
        </p:txBody>
      </p:sp>
      <p:sp>
        <p:nvSpPr>
          <p:cNvPr id="4" name="Plassholder for dato 3">
            <a:extLst>
              <a:ext uri="{FF2B5EF4-FFF2-40B4-BE49-F238E27FC236}">
                <a16:creationId xmlns:a16="http://schemas.microsoft.com/office/drawing/2014/main" id="{06F2DB66-1218-2144-B024-F9C919A1B6BE}"/>
              </a:ext>
            </a:extLst>
          </p:cNvPr>
          <p:cNvSpPr>
            <a:spLocks noGrp="1"/>
          </p:cNvSpPr>
          <p:nvPr>
            <p:ph type="dt" sz="half" idx="10"/>
          </p:nvPr>
        </p:nvSpPr>
        <p:spPr/>
        <p:txBody>
          <a:bodyPr/>
          <a:lstStyle/>
          <a:p>
            <a:fld id="{D1AF3A42-6A4E-1F47-BEF9-20A0978B421A}" type="datetime1">
              <a:rPr lang="nb-NO" smtClean="0"/>
              <a:t>26.01.2024</a:t>
            </a:fld>
            <a:endParaRPr lang="nb-NO" dirty="0"/>
          </a:p>
        </p:txBody>
      </p:sp>
      <p:sp>
        <p:nvSpPr>
          <p:cNvPr id="5" name="Plassholder for lysbildenummer 4">
            <a:extLst>
              <a:ext uri="{FF2B5EF4-FFF2-40B4-BE49-F238E27FC236}">
                <a16:creationId xmlns:a16="http://schemas.microsoft.com/office/drawing/2014/main" id="{3A38229C-F3BC-C2E2-449C-BE11CD2076CF}"/>
              </a:ext>
            </a:extLst>
          </p:cNvPr>
          <p:cNvSpPr>
            <a:spLocks noGrp="1"/>
          </p:cNvSpPr>
          <p:nvPr>
            <p:ph type="sldNum" sz="quarter" idx="12"/>
          </p:nvPr>
        </p:nvSpPr>
        <p:spPr/>
        <p:txBody>
          <a:bodyPr/>
          <a:lstStyle/>
          <a:p>
            <a:fld id="{28385D78-4187-AD4C-B928-A8579EE9A756}" type="slidenum">
              <a:rPr lang="nb-NO" smtClean="0"/>
              <a:t>21</a:t>
            </a:fld>
            <a:endParaRPr lang="nb-NO"/>
          </a:p>
        </p:txBody>
      </p:sp>
    </p:spTree>
    <p:extLst>
      <p:ext uri="{BB962C8B-B14F-4D97-AF65-F5344CB8AC3E}">
        <p14:creationId xmlns:p14="http://schemas.microsoft.com/office/powerpoint/2010/main" val="2403637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084CFE2-6666-4C41-093B-2C37604F91F6}"/>
              </a:ext>
            </a:extLst>
          </p:cNvPr>
          <p:cNvSpPr>
            <a:spLocks noGrp="1"/>
          </p:cNvSpPr>
          <p:nvPr>
            <p:ph type="title"/>
          </p:nvPr>
        </p:nvSpPr>
        <p:spPr/>
        <p:txBody>
          <a:bodyPr/>
          <a:lstStyle/>
          <a:p>
            <a:r>
              <a:rPr lang="en-GB" dirty="0"/>
              <a:t>Discussion: collaboration and mutual learning   </a:t>
            </a:r>
          </a:p>
        </p:txBody>
      </p:sp>
      <p:sp>
        <p:nvSpPr>
          <p:cNvPr id="3" name="Plassholder for innhold 2">
            <a:extLst>
              <a:ext uri="{FF2B5EF4-FFF2-40B4-BE49-F238E27FC236}">
                <a16:creationId xmlns:a16="http://schemas.microsoft.com/office/drawing/2014/main" id="{5B7B67AE-AA15-A8DB-287E-6D334522D8DC}"/>
              </a:ext>
            </a:extLst>
          </p:cNvPr>
          <p:cNvSpPr>
            <a:spLocks noGrp="1"/>
          </p:cNvSpPr>
          <p:nvPr>
            <p:ph idx="1"/>
          </p:nvPr>
        </p:nvSpPr>
        <p:spPr>
          <a:xfrm>
            <a:off x="783004" y="1900035"/>
            <a:ext cx="10707595" cy="3800208"/>
          </a:xfrm>
        </p:spPr>
        <p:txBody>
          <a:bodyPr vert="horz" lIns="121920" tIns="0" rIns="121920" bIns="0" rtlCol="0" anchor="t">
            <a:normAutofit/>
          </a:bodyPr>
          <a:lstStyle/>
          <a:p>
            <a:pPr marL="234521" indent="-234521"/>
            <a:endParaRPr lang="en-GB" sz="3200" dirty="0"/>
          </a:p>
          <a:p>
            <a:pPr marL="234521" indent="-234521"/>
            <a:endParaRPr lang="en-GB" sz="3200" dirty="0"/>
          </a:p>
          <a:p>
            <a:pPr marL="234521" indent="-234521"/>
            <a:r>
              <a:rPr lang="en-GB" sz="3200" dirty="0"/>
              <a:t>Educating/organizing the students into loneliness?</a:t>
            </a:r>
            <a:endParaRPr lang="en-GB" dirty="0"/>
          </a:p>
          <a:p>
            <a:pPr marL="234521" indent="-234521"/>
            <a:r>
              <a:rPr lang="en-GB" sz="3200" dirty="0"/>
              <a:t>Is it possible to learn «real» collaboration in academic studies?</a:t>
            </a:r>
          </a:p>
          <a:p>
            <a:pPr marL="234521" indent="-234521"/>
            <a:r>
              <a:rPr lang="en-GB" sz="3200" dirty="0"/>
              <a:t>Will NQT`s with high collaborative competence influence on their professional collaboration? </a:t>
            </a:r>
          </a:p>
        </p:txBody>
      </p:sp>
      <p:sp>
        <p:nvSpPr>
          <p:cNvPr id="4" name="Plassholder for dato 3">
            <a:extLst>
              <a:ext uri="{FF2B5EF4-FFF2-40B4-BE49-F238E27FC236}">
                <a16:creationId xmlns:a16="http://schemas.microsoft.com/office/drawing/2014/main" id="{DB5ACCCF-BEEE-807C-2A8E-96C9E557A337}"/>
              </a:ext>
            </a:extLst>
          </p:cNvPr>
          <p:cNvSpPr>
            <a:spLocks noGrp="1"/>
          </p:cNvSpPr>
          <p:nvPr>
            <p:ph type="dt" sz="half" idx="10"/>
          </p:nvPr>
        </p:nvSpPr>
        <p:spPr/>
        <p:txBody>
          <a:bodyPr/>
          <a:lstStyle/>
          <a:p>
            <a:fld id="{D1AF3A42-6A4E-1F47-BEF9-20A0978B421A}" type="datetime1">
              <a:rPr lang="nb-NO" smtClean="0"/>
              <a:t>26.01.2024</a:t>
            </a:fld>
            <a:endParaRPr lang="nb-NO" dirty="0"/>
          </a:p>
        </p:txBody>
      </p:sp>
      <p:sp>
        <p:nvSpPr>
          <p:cNvPr id="5" name="Plassholder for lysbildenummer 4">
            <a:extLst>
              <a:ext uri="{FF2B5EF4-FFF2-40B4-BE49-F238E27FC236}">
                <a16:creationId xmlns:a16="http://schemas.microsoft.com/office/drawing/2014/main" id="{4918D87B-2F32-876C-CCC0-4861530E0E9F}"/>
              </a:ext>
            </a:extLst>
          </p:cNvPr>
          <p:cNvSpPr>
            <a:spLocks noGrp="1"/>
          </p:cNvSpPr>
          <p:nvPr>
            <p:ph type="sldNum" sz="quarter" idx="12"/>
          </p:nvPr>
        </p:nvSpPr>
        <p:spPr/>
        <p:txBody>
          <a:bodyPr/>
          <a:lstStyle/>
          <a:p>
            <a:fld id="{28385D78-4187-AD4C-B928-A8579EE9A756}" type="slidenum">
              <a:rPr lang="nb-NO" smtClean="0"/>
              <a:t>22</a:t>
            </a:fld>
            <a:endParaRPr lang="nb-NO"/>
          </a:p>
        </p:txBody>
      </p:sp>
    </p:spTree>
    <p:extLst>
      <p:ext uri="{BB962C8B-B14F-4D97-AF65-F5344CB8AC3E}">
        <p14:creationId xmlns:p14="http://schemas.microsoft.com/office/powerpoint/2010/main" val="1813067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AB69EA8-D754-5A69-A7CA-326B8EC72B0C}"/>
              </a:ext>
            </a:extLst>
          </p:cNvPr>
          <p:cNvSpPr>
            <a:spLocks noGrp="1"/>
          </p:cNvSpPr>
          <p:nvPr>
            <p:ph type="title"/>
          </p:nvPr>
        </p:nvSpPr>
        <p:spPr/>
        <p:txBody>
          <a:bodyPr/>
          <a:lstStyle/>
          <a:p>
            <a:r>
              <a:rPr lang="en-US" sz="3200" dirty="0">
                <a:solidFill>
                  <a:srgbClr val="000000"/>
                </a:solidFill>
                <a:latin typeface="arial" panose="020B0604020202020204" pitchFamily="34" charset="0"/>
              </a:rPr>
              <a:t>References</a:t>
            </a:r>
            <a:endParaRPr lang="nb-NO" dirty="0"/>
          </a:p>
        </p:txBody>
      </p:sp>
      <p:sp>
        <p:nvSpPr>
          <p:cNvPr id="3" name="Plassholder for innhold 2">
            <a:extLst>
              <a:ext uri="{FF2B5EF4-FFF2-40B4-BE49-F238E27FC236}">
                <a16:creationId xmlns:a16="http://schemas.microsoft.com/office/drawing/2014/main" id="{55EB1C83-9940-9CED-E680-90A1A315855E}"/>
              </a:ext>
            </a:extLst>
          </p:cNvPr>
          <p:cNvSpPr>
            <a:spLocks noGrp="1"/>
          </p:cNvSpPr>
          <p:nvPr>
            <p:ph idx="1"/>
          </p:nvPr>
        </p:nvSpPr>
        <p:spPr/>
        <p:txBody>
          <a:bodyPr>
            <a:normAutofit lnSpcReduction="10000"/>
          </a:bodyPr>
          <a:lstStyle/>
          <a:p>
            <a:pPr marL="20319" marR="20319" algn="just"/>
            <a:r>
              <a:rPr lang="en-US" sz="2133" dirty="0">
                <a:solidFill>
                  <a:srgbClr val="000000"/>
                </a:solidFill>
                <a:latin typeface="arial" panose="020B0604020202020204" pitchFamily="34" charset="0"/>
              </a:rPr>
              <a:t>Bjerkholt, E. &amp; Stokke, H.S. (2017). Et </a:t>
            </a:r>
            <a:r>
              <a:rPr lang="en-US" sz="2133" dirty="0" err="1">
                <a:solidFill>
                  <a:srgbClr val="000000"/>
                </a:solidFill>
                <a:latin typeface="arial" panose="020B0604020202020204" pitchFamily="34" charset="0"/>
              </a:rPr>
              <a:t>forskende</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fellesskap</a:t>
            </a:r>
            <a:r>
              <a:rPr lang="en-US" sz="2133" dirty="0">
                <a:solidFill>
                  <a:srgbClr val="000000"/>
                </a:solidFill>
                <a:latin typeface="arial" panose="020B0604020202020204" pitchFamily="34" charset="0"/>
              </a:rPr>
              <a:t> – </a:t>
            </a:r>
            <a:r>
              <a:rPr lang="en-US" sz="2133" dirty="0" err="1">
                <a:solidFill>
                  <a:srgbClr val="000000"/>
                </a:solidFill>
                <a:latin typeface="arial" panose="020B0604020202020204" pitchFamily="34" charset="0"/>
              </a:rPr>
              <a:t>Forskningssirkler</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på</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tvers</a:t>
            </a:r>
            <a:r>
              <a:rPr lang="en-US" sz="2133" dirty="0">
                <a:solidFill>
                  <a:srgbClr val="000000"/>
                </a:solidFill>
                <a:latin typeface="arial" panose="020B0604020202020204" pitchFamily="34" charset="0"/>
              </a:rPr>
              <a:t> av </a:t>
            </a:r>
            <a:r>
              <a:rPr lang="en-US" sz="2133" dirty="0" err="1">
                <a:solidFill>
                  <a:srgbClr val="000000"/>
                </a:solidFill>
                <a:latin typeface="arial" panose="020B0604020202020204" pitchFamily="34" charset="0"/>
              </a:rPr>
              <a:t>læringsarenaene</a:t>
            </a:r>
            <a:r>
              <a:rPr lang="en-US" sz="2133" dirty="0">
                <a:solidFill>
                  <a:srgbClr val="000000"/>
                </a:solidFill>
                <a:latin typeface="arial" panose="020B0604020202020204" pitchFamily="34" charset="0"/>
              </a:rPr>
              <a:t> i </a:t>
            </a:r>
            <a:r>
              <a:rPr lang="en-US" sz="2133" dirty="0" err="1">
                <a:solidFill>
                  <a:srgbClr val="000000"/>
                </a:solidFill>
                <a:latin typeface="arial" panose="020B0604020202020204" pitchFamily="34" charset="0"/>
              </a:rPr>
              <a:t>lærerutdanningene</a:t>
            </a:r>
            <a:r>
              <a:rPr lang="en-US" sz="2133"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Norsk</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pedagogisk</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tidsskrift</a:t>
            </a:r>
            <a:r>
              <a:rPr lang="en-US" sz="2133" i="1" dirty="0">
                <a:solidFill>
                  <a:srgbClr val="000000"/>
                </a:solidFill>
                <a:latin typeface="arial" panose="020B0604020202020204" pitchFamily="34" charset="0"/>
              </a:rPr>
              <a:t>, 101(2), 157-168.</a:t>
            </a:r>
            <a:r>
              <a:rPr lang="en-US" sz="2133" dirty="0">
                <a:solidFill>
                  <a:srgbClr val="000000"/>
                </a:solidFill>
                <a:latin typeface="arial" panose="020B0604020202020204" pitchFamily="34" charset="0"/>
              </a:rPr>
              <a:t> https://doi.org/10.18261/issn.1504-2987-2017-02-05</a:t>
            </a:r>
          </a:p>
          <a:p>
            <a:pPr marL="20319" marR="20319" algn="just"/>
            <a:r>
              <a:rPr lang="en-US" sz="2133" dirty="0" err="1">
                <a:solidFill>
                  <a:srgbClr val="000000"/>
                </a:solidFill>
                <a:latin typeface="arial" panose="020B0604020202020204" pitchFamily="34" charset="0"/>
              </a:rPr>
              <a:t>Hatlevik</a:t>
            </a:r>
            <a:r>
              <a:rPr lang="en-US" sz="2133" dirty="0">
                <a:solidFill>
                  <a:srgbClr val="000000"/>
                </a:solidFill>
                <a:latin typeface="arial" panose="020B0604020202020204" pitchFamily="34" charset="0"/>
              </a:rPr>
              <a:t>, I.K. &amp; </a:t>
            </a:r>
            <a:r>
              <a:rPr lang="en-US" sz="2133" dirty="0" err="1">
                <a:solidFill>
                  <a:srgbClr val="000000"/>
                </a:solidFill>
                <a:latin typeface="arial" panose="020B0604020202020204" pitchFamily="34" charset="0"/>
              </a:rPr>
              <a:t>Havnes</a:t>
            </a:r>
            <a:r>
              <a:rPr lang="en-US" sz="2133" dirty="0">
                <a:solidFill>
                  <a:srgbClr val="000000"/>
                </a:solidFill>
                <a:latin typeface="arial" panose="020B0604020202020204" pitchFamily="34" charset="0"/>
              </a:rPr>
              <a:t>, A. (2017) </a:t>
            </a:r>
            <a:r>
              <a:rPr lang="en-US" sz="2133" dirty="0" err="1">
                <a:solidFill>
                  <a:srgbClr val="000000"/>
                </a:solidFill>
                <a:latin typeface="arial" panose="020B0604020202020204" pitchFamily="34" charset="0"/>
              </a:rPr>
              <a:t>Perspektiver</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på</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læring</a:t>
            </a:r>
            <a:r>
              <a:rPr lang="en-US" sz="2133" dirty="0">
                <a:solidFill>
                  <a:srgbClr val="000000"/>
                </a:solidFill>
                <a:latin typeface="arial" panose="020B0604020202020204" pitchFamily="34" charset="0"/>
              </a:rPr>
              <a:t> i </a:t>
            </a:r>
            <a:r>
              <a:rPr lang="en-US" sz="2133" dirty="0" err="1">
                <a:solidFill>
                  <a:srgbClr val="000000"/>
                </a:solidFill>
                <a:latin typeface="arial" panose="020B0604020202020204" pitchFamily="34" charset="0"/>
              </a:rPr>
              <a:t>profesjonsutdanninger</a:t>
            </a:r>
            <a:r>
              <a:rPr lang="en-US" sz="2133" dirty="0">
                <a:solidFill>
                  <a:srgbClr val="000000"/>
                </a:solidFill>
                <a:latin typeface="arial" panose="020B0604020202020204" pitchFamily="34" charset="0"/>
              </a:rPr>
              <a:t> – </a:t>
            </a:r>
            <a:r>
              <a:rPr lang="en-US" sz="2133" dirty="0" err="1">
                <a:solidFill>
                  <a:srgbClr val="000000"/>
                </a:solidFill>
                <a:latin typeface="arial" panose="020B0604020202020204" pitchFamily="34" charset="0"/>
              </a:rPr>
              <a:t>fruktbare</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spenninger</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og</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meningsfulle</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sammenhenger</a:t>
            </a:r>
            <a:r>
              <a:rPr lang="en-US" sz="2133" dirty="0">
                <a:solidFill>
                  <a:srgbClr val="000000"/>
                </a:solidFill>
                <a:latin typeface="arial" panose="020B0604020202020204" pitchFamily="34" charset="0"/>
              </a:rPr>
              <a:t>. I S. </a:t>
            </a:r>
            <a:r>
              <a:rPr lang="en-US" sz="2133" dirty="0" err="1">
                <a:solidFill>
                  <a:srgbClr val="000000"/>
                </a:solidFill>
                <a:latin typeface="arial" panose="020B0604020202020204" pitchFamily="34" charset="0"/>
              </a:rPr>
              <a:t>Mausethagen</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og</a:t>
            </a:r>
            <a:r>
              <a:rPr lang="en-US" sz="2133" dirty="0">
                <a:solidFill>
                  <a:srgbClr val="000000"/>
                </a:solidFill>
                <a:latin typeface="arial" panose="020B0604020202020204" pitchFamily="34" charset="0"/>
              </a:rPr>
              <a:t> J.- C. </a:t>
            </a:r>
            <a:r>
              <a:rPr lang="en-US" sz="2133" dirty="0" err="1">
                <a:solidFill>
                  <a:srgbClr val="000000"/>
                </a:solidFill>
                <a:latin typeface="arial" panose="020B0604020202020204" pitchFamily="34" charset="0"/>
              </a:rPr>
              <a:t>Smeby</a:t>
            </a:r>
            <a:r>
              <a:rPr lang="en-US" sz="2133" dirty="0">
                <a:solidFill>
                  <a:srgbClr val="000000"/>
                </a:solidFill>
                <a:latin typeface="arial" panose="020B0604020202020204" pitchFamily="34" charset="0"/>
              </a:rPr>
              <a:t> (Red.), </a:t>
            </a:r>
            <a:r>
              <a:rPr lang="en-US" sz="2133" i="1" dirty="0" err="1">
                <a:solidFill>
                  <a:srgbClr val="000000"/>
                </a:solidFill>
                <a:latin typeface="arial" panose="020B0604020202020204" pitchFamily="34" charset="0"/>
              </a:rPr>
              <a:t>Kvalifisering</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til</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profesjonell</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yrkesutøvelse</a:t>
            </a:r>
            <a:r>
              <a:rPr lang="en-US" sz="2133" i="1" dirty="0">
                <a:solidFill>
                  <a:srgbClr val="000000"/>
                </a:solidFill>
                <a:latin typeface="arial" panose="020B0604020202020204" pitchFamily="34" charset="0"/>
              </a:rPr>
              <a:t> (s. 191-203)</a:t>
            </a:r>
            <a:r>
              <a:rPr lang="en-US" sz="2133" dirty="0">
                <a:solidFill>
                  <a:srgbClr val="000000"/>
                </a:solidFill>
                <a:latin typeface="arial" panose="020B0604020202020204" pitchFamily="34" charset="0"/>
              </a:rPr>
              <a:t>.</a:t>
            </a:r>
            <a:r>
              <a:rPr lang="en-US" sz="2133" dirty="0" err="1">
                <a:solidFill>
                  <a:srgbClr val="000000"/>
                </a:solidFill>
                <a:latin typeface="arial" panose="020B0604020202020204" pitchFamily="34" charset="0"/>
              </a:rPr>
              <a:t>Universitetsforlaget</a:t>
            </a:r>
            <a:endParaRPr lang="en-US" sz="2133" dirty="0">
              <a:solidFill>
                <a:srgbClr val="000000"/>
              </a:solidFill>
              <a:latin typeface="arial" panose="020B0604020202020204" pitchFamily="34" charset="0"/>
            </a:endParaRPr>
          </a:p>
          <a:p>
            <a:pPr marL="20319" marR="20319" algn="just"/>
            <a:r>
              <a:rPr lang="en-US" sz="2133" dirty="0">
                <a:solidFill>
                  <a:srgbClr val="000000"/>
                </a:solidFill>
                <a:latin typeface="arial" panose="020B0604020202020204" pitchFamily="34" charset="0"/>
              </a:rPr>
              <a:t>Persson, S. (2016). </a:t>
            </a:r>
            <a:r>
              <a:rPr lang="en-US" sz="2133" dirty="0" err="1">
                <a:solidFill>
                  <a:srgbClr val="000000"/>
                </a:solidFill>
                <a:latin typeface="arial" panose="020B0604020202020204" pitchFamily="34" charset="0"/>
              </a:rPr>
              <a:t>Mötet</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mellan</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kunnskapsformer</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forskningscirkeln</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och</a:t>
            </a:r>
            <a:r>
              <a:rPr lang="en-US" sz="2133" dirty="0">
                <a:solidFill>
                  <a:srgbClr val="000000"/>
                </a:solidFill>
                <a:latin typeface="arial" panose="020B0604020202020204" pitchFamily="34" charset="0"/>
              </a:rPr>
              <a:t> den </a:t>
            </a:r>
            <a:r>
              <a:rPr lang="en-US" sz="2133" dirty="0" err="1">
                <a:solidFill>
                  <a:srgbClr val="000000"/>
                </a:solidFill>
                <a:latin typeface="arial" panose="020B0604020202020204" pitchFamily="34" charset="0"/>
              </a:rPr>
              <a:t>skolnära</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forskningen</a:t>
            </a:r>
            <a:r>
              <a:rPr lang="en-US" sz="2133" dirty="0">
                <a:solidFill>
                  <a:srgbClr val="000000"/>
                </a:solidFill>
                <a:latin typeface="arial" panose="020B0604020202020204" pitchFamily="34" charset="0"/>
              </a:rPr>
              <a:t>. I E. </a:t>
            </a:r>
            <a:r>
              <a:rPr lang="en-US" sz="2133" dirty="0" err="1">
                <a:solidFill>
                  <a:srgbClr val="000000"/>
                </a:solidFill>
                <a:latin typeface="arial" panose="020B0604020202020204" pitchFamily="34" charset="0"/>
              </a:rPr>
              <a:t>Andeberg</a:t>
            </a:r>
            <a:r>
              <a:rPr lang="en-US" sz="2133" dirty="0">
                <a:solidFill>
                  <a:srgbClr val="000000"/>
                </a:solidFill>
                <a:latin typeface="arial" panose="020B0604020202020204" pitchFamily="34" charset="0"/>
              </a:rPr>
              <a:t> (Red.), </a:t>
            </a:r>
            <a:r>
              <a:rPr lang="en-US" sz="2133" i="1" dirty="0" err="1">
                <a:solidFill>
                  <a:srgbClr val="000000"/>
                </a:solidFill>
                <a:latin typeface="arial" panose="020B0604020202020204" pitchFamily="34" charset="0"/>
              </a:rPr>
              <a:t>Skolnära</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forskningsmetoder</a:t>
            </a:r>
            <a:r>
              <a:rPr lang="en-US" sz="2133" i="1" dirty="0">
                <a:solidFill>
                  <a:srgbClr val="000000"/>
                </a:solidFill>
                <a:latin typeface="arial" panose="020B0604020202020204" pitchFamily="34" charset="0"/>
              </a:rPr>
              <a:t> (s. 159-174).</a:t>
            </a:r>
            <a:r>
              <a:rPr lang="en-US" sz="2133" dirty="0">
                <a:solidFill>
                  <a:srgbClr val="000000"/>
                </a:solidFill>
                <a:latin typeface="arial" panose="020B0604020202020204" pitchFamily="34" charset="0"/>
              </a:rPr>
              <a:t> Studentlitteratur.</a:t>
            </a:r>
          </a:p>
          <a:p>
            <a:pPr marL="20319" marR="20319" algn="just"/>
            <a:r>
              <a:rPr lang="en-US" sz="2133" dirty="0">
                <a:solidFill>
                  <a:srgbClr val="000000"/>
                </a:solidFill>
                <a:latin typeface="arial" panose="020B0604020202020204" pitchFamily="34" charset="0"/>
              </a:rPr>
              <a:t>Røise, P. &amp; Bjerkholt, P. (2020). </a:t>
            </a:r>
            <a:r>
              <a:rPr lang="en-US" sz="2133" dirty="0" err="1">
                <a:solidFill>
                  <a:srgbClr val="000000"/>
                </a:solidFill>
                <a:latin typeface="arial" panose="020B0604020202020204" pitchFamily="34" charset="0"/>
              </a:rPr>
              <a:t>Frigjørende</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deltakelse</a:t>
            </a:r>
            <a:r>
              <a:rPr lang="en-US" sz="2133" dirty="0">
                <a:solidFill>
                  <a:srgbClr val="000000"/>
                </a:solidFill>
                <a:latin typeface="arial" panose="020B0604020202020204" pitchFamily="34" charset="0"/>
              </a:rPr>
              <a:t> i </a:t>
            </a:r>
            <a:r>
              <a:rPr lang="en-US" sz="2133" dirty="0" err="1">
                <a:solidFill>
                  <a:srgbClr val="000000"/>
                </a:solidFill>
                <a:latin typeface="arial" panose="020B0604020202020204" pitchFamily="34" charset="0"/>
              </a:rPr>
              <a:t>en</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forskningssirkel</a:t>
            </a:r>
            <a:r>
              <a:rPr lang="en-US" sz="2133" dirty="0">
                <a:solidFill>
                  <a:srgbClr val="000000"/>
                </a:solidFill>
                <a:latin typeface="arial" panose="020B0604020202020204" pitchFamily="34" charset="0"/>
              </a:rPr>
              <a:t> om </a:t>
            </a:r>
            <a:r>
              <a:rPr lang="en-US" sz="2133" dirty="0" err="1">
                <a:solidFill>
                  <a:srgbClr val="000000"/>
                </a:solidFill>
                <a:latin typeface="arial" panose="020B0604020202020204" pitchFamily="34" charset="0"/>
              </a:rPr>
              <a:t>faget</a:t>
            </a:r>
            <a:r>
              <a:rPr lang="en-US" sz="2133" dirty="0">
                <a:solidFill>
                  <a:srgbClr val="000000"/>
                </a:solidFill>
                <a:latin typeface="arial" panose="020B0604020202020204" pitchFamily="34" charset="0"/>
              </a:rPr>
              <a:t> </a:t>
            </a:r>
            <a:r>
              <a:rPr lang="en-US" sz="2133" dirty="0" err="1">
                <a:solidFill>
                  <a:srgbClr val="000000"/>
                </a:solidFill>
                <a:latin typeface="arial" panose="020B0604020202020204" pitchFamily="34" charset="0"/>
              </a:rPr>
              <a:t>utdanningsvalg</a:t>
            </a:r>
            <a:r>
              <a:rPr lang="en-US" sz="2133"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Forskning</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og</a:t>
            </a:r>
            <a:r>
              <a:rPr lang="en-US" sz="2133" i="1" dirty="0">
                <a:solidFill>
                  <a:srgbClr val="000000"/>
                </a:solidFill>
                <a:latin typeface="arial" panose="020B0604020202020204" pitchFamily="34" charset="0"/>
              </a:rPr>
              <a:t> </a:t>
            </a:r>
            <a:r>
              <a:rPr lang="en-US" sz="2133" i="1" dirty="0" err="1">
                <a:solidFill>
                  <a:srgbClr val="000000"/>
                </a:solidFill>
                <a:latin typeface="arial" panose="020B0604020202020204" pitchFamily="34" charset="0"/>
              </a:rPr>
              <a:t>forandring</a:t>
            </a:r>
            <a:r>
              <a:rPr lang="en-US" sz="2133" i="1" dirty="0">
                <a:solidFill>
                  <a:srgbClr val="000000"/>
                </a:solidFill>
                <a:latin typeface="arial" panose="020B0604020202020204" pitchFamily="34" charset="0"/>
              </a:rPr>
              <a:t> 3(1), 47-69.</a:t>
            </a:r>
            <a:r>
              <a:rPr lang="en-US" sz="2133" dirty="0">
                <a:solidFill>
                  <a:srgbClr val="000000"/>
                </a:solidFill>
                <a:latin typeface="arial" panose="020B0604020202020204" pitchFamily="34" charset="0"/>
              </a:rPr>
              <a:t> https://doi.org/10.23865/fof/.v3.2160</a:t>
            </a:r>
          </a:p>
          <a:p>
            <a:pPr algn="l"/>
            <a:r>
              <a:rPr lang="en-US" sz="933" dirty="0">
                <a:solidFill>
                  <a:srgbClr val="000000"/>
                </a:solidFill>
                <a:latin typeface="arial" panose="020B0604020202020204" pitchFamily="34" charset="0"/>
              </a:rPr>
              <a:t> </a:t>
            </a:r>
          </a:p>
          <a:p>
            <a:endParaRPr lang="nb-NO" dirty="0"/>
          </a:p>
        </p:txBody>
      </p:sp>
      <p:sp>
        <p:nvSpPr>
          <p:cNvPr id="4" name="Plassholder for dato 3">
            <a:extLst>
              <a:ext uri="{FF2B5EF4-FFF2-40B4-BE49-F238E27FC236}">
                <a16:creationId xmlns:a16="http://schemas.microsoft.com/office/drawing/2014/main" id="{A358CC98-2902-1819-9C73-95BA7CE68ED5}"/>
              </a:ext>
            </a:extLst>
          </p:cNvPr>
          <p:cNvSpPr>
            <a:spLocks noGrp="1"/>
          </p:cNvSpPr>
          <p:nvPr>
            <p:ph type="dt" sz="half" idx="10"/>
          </p:nvPr>
        </p:nvSpPr>
        <p:spPr/>
        <p:txBody>
          <a:bodyPr/>
          <a:lstStyle/>
          <a:p>
            <a:fld id="{D1AF3A42-6A4E-1F47-BEF9-20A0978B421A}" type="datetime1">
              <a:rPr lang="nb-NO" smtClean="0"/>
              <a:t>26.01.2024</a:t>
            </a:fld>
            <a:endParaRPr lang="nb-NO" dirty="0"/>
          </a:p>
        </p:txBody>
      </p:sp>
      <p:sp>
        <p:nvSpPr>
          <p:cNvPr id="5" name="Plassholder for lysbildenummer 4">
            <a:extLst>
              <a:ext uri="{FF2B5EF4-FFF2-40B4-BE49-F238E27FC236}">
                <a16:creationId xmlns:a16="http://schemas.microsoft.com/office/drawing/2014/main" id="{434FF348-7B43-D590-5E6E-8EAADF17624A}"/>
              </a:ext>
            </a:extLst>
          </p:cNvPr>
          <p:cNvSpPr>
            <a:spLocks noGrp="1"/>
          </p:cNvSpPr>
          <p:nvPr>
            <p:ph type="sldNum" sz="quarter" idx="12"/>
          </p:nvPr>
        </p:nvSpPr>
        <p:spPr/>
        <p:txBody>
          <a:bodyPr/>
          <a:lstStyle/>
          <a:p>
            <a:fld id="{28385D78-4187-AD4C-B928-A8579EE9A756}" type="slidenum">
              <a:rPr lang="nb-NO" smtClean="0"/>
              <a:t>23</a:t>
            </a:fld>
            <a:endParaRPr lang="nb-NO"/>
          </a:p>
        </p:txBody>
      </p:sp>
    </p:spTree>
    <p:extLst>
      <p:ext uri="{BB962C8B-B14F-4D97-AF65-F5344CB8AC3E}">
        <p14:creationId xmlns:p14="http://schemas.microsoft.com/office/powerpoint/2010/main" val="3983190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394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419A083-3792-1A37-1782-7A200A05579A}"/>
              </a:ext>
            </a:extLst>
          </p:cNvPr>
          <p:cNvSpPr>
            <a:spLocks noGrp="1"/>
          </p:cNvSpPr>
          <p:nvPr>
            <p:ph type="title"/>
          </p:nvPr>
        </p:nvSpPr>
        <p:spPr/>
        <p:txBody>
          <a:bodyPr/>
          <a:lstStyle/>
          <a:p>
            <a:r>
              <a:rPr lang="nb-NO" dirty="0"/>
              <a:t>The partners in </a:t>
            </a:r>
            <a:r>
              <a:rPr lang="nb-NO" dirty="0" err="1"/>
              <a:t>mentoring</a:t>
            </a:r>
            <a:r>
              <a:rPr lang="nb-NO" dirty="0"/>
              <a:t> and induction</a:t>
            </a:r>
          </a:p>
        </p:txBody>
      </p:sp>
      <p:sp>
        <p:nvSpPr>
          <p:cNvPr id="4" name="Rectangle 1">
            <a:extLst>
              <a:ext uri="{FF2B5EF4-FFF2-40B4-BE49-F238E27FC236}">
                <a16:creationId xmlns:a16="http://schemas.microsoft.com/office/drawing/2014/main" id="{51DEB92C-C8B9-AE9D-CA25-F0DBF23487EA}"/>
              </a:ext>
            </a:extLst>
          </p:cNvPr>
          <p:cNvSpPr>
            <a:spLocks noGrp="1" noChangeArrowheads="1"/>
          </p:cNvSpPr>
          <p:nvPr>
            <p:ph idx="1"/>
          </p:nvPr>
        </p:nvSpPr>
        <p:spPr bwMode="auto">
          <a:xfrm>
            <a:off x="802958" y="1987624"/>
            <a:ext cx="9255442"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nb-NO" sz="1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Sonja from Norwegian Teacher student union- representing students and newly qualified teachers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nb-NO" altLang="nb-NO"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nb-NO" sz="1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Gunn from Union of education representing experienced teachers and headmasters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nb-NO" altLang="nb-NO" sz="1600" b="0" i="0"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nb-NO" sz="1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Magnus/Jorun from The Norwegian association of local and regional authorities representing local and regional authorities </a:t>
            </a:r>
            <a:endParaRPr kumimoji="0" lang="nb-NO" altLang="nb-NO"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96739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F34DBBB-1FA1-6103-B6BC-7266D867A451}"/>
              </a:ext>
            </a:extLst>
          </p:cNvPr>
          <p:cNvSpPr>
            <a:spLocks noGrp="1"/>
          </p:cNvSpPr>
          <p:nvPr>
            <p:ph type="title"/>
          </p:nvPr>
        </p:nvSpPr>
        <p:spPr/>
        <p:txBody>
          <a:bodyPr/>
          <a:lstStyle/>
          <a:p>
            <a:r>
              <a:rPr lang="nb-NO" dirty="0" err="1"/>
              <a:t>Proposals</a:t>
            </a:r>
            <a:r>
              <a:rPr lang="nb-NO" dirty="0"/>
              <a:t> from the </a:t>
            </a:r>
            <a:r>
              <a:rPr lang="nb-NO" dirty="0" err="1"/>
              <a:t>committee</a:t>
            </a:r>
            <a:r>
              <a:rPr lang="nb-NO" dirty="0"/>
              <a:t>:</a:t>
            </a:r>
          </a:p>
        </p:txBody>
      </p:sp>
      <p:sp>
        <p:nvSpPr>
          <p:cNvPr id="4" name="Rectangle 1">
            <a:extLst>
              <a:ext uri="{FF2B5EF4-FFF2-40B4-BE49-F238E27FC236}">
                <a16:creationId xmlns:a16="http://schemas.microsoft.com/office/drawing/2014/main" id="{5B873FEC-BAEC-E8F6-8D6A-1FB5AA7BB9C6}"/>
              </a:ext>
            </a:extLst>
          </p:cNvPr>
          <p:cNvSpPr>
            <a:spLocks noGrp="1" noChangeArrowheads="1"/>
          </p:cNvSpPr>
          <p:nvPr>
            <p:ph idx="1"/>
          </p:nvPr>
        </p:nvSpPr>
        <p:spPr bwMode="auto">
          <a:xfrm>
            <a:off x="513398" y="2193281"/>
            <a:ext cx="10156189"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b-NO"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introduce a right to an introductory year for all newly qualified teachers in kindergartens and schools</a:t>
            </a:r>
            <a:endParaRPr kumimoji="0" lang="nb-NO" altLang="nb-NO"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b-NO"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entitlement must imply that 10 percent of the working time in the first year can be used for introductory activities</a:t>
            </a:r>
            <a:endParaRPr kumimoji="0" lang="nb-NO" altLang="nb-NO"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b-NO"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further develop national frameworks for the introductory year, based on existing principles of newly qualified teachers</a:t>
            </a:r>
            <a:endParaRPr kumimoji="0" lang="nb-NO" altLang="nb-NO"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b-NO"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universities develop modules in supervision, for example of 7.5 credits. Some of the modules may be shared with the</a:t>
            </a:r>
            <a:r>
              <a:rPr lang="en-US" altLang="nb-NO" sz="2400" dirty="0">
                <a:latin typeface="Times New Roman" panose="02020603050405020304" pitchFamily="18" charset="0"/>
                <a:ea typeface="Calibri" panose="020F0502020204030204" pitchFamily="34" charset="0"/>
                <a:cs typeface="Times New Roman" panose="02020603050405020304" pitchFamily="18" charset="0"/>
              </a:rPr>
              <a:t> </a:t>
            </a:r>
            <a:r>
              <a:rPr kumimoji="0" lang="en-US" altLang="nb-NO" sz="2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continuous professional development and the proposal of the career paths.</a:t>
            </a:r>
            <a:endParaRPr kumimoji="0" lang="en-US" altLang="nb-NO"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87458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690F6FD9-EE30-0E2A-9A70-B9E360237D91}"/>
              </a:ext>
            </a:extLst>
          </p:cNvPr>
          <p:cNvSpPr>
            <a:spLocks noGrp="1" noChangeArrowheads="1"/>
          </p:cNvSpPr>
          <p:nvPr>
            <p:ph type="title"/>
          </p:nvPr>
        </p:nvSpPr>
        <p:spPr bwMode="auto">
          <a:xfrm>
            <a:off x="604838" y="1674674"/>
            <a:ext cx="10528844"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altLang="nb-NO" sz="3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Why do we still choose to cooperate even though </a:t>
            </a:r>
            <a:br>
              <a:rPr kumimoji="0" lang="en-US" altLang="nb-NO" sz="3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n-US" altLang="nb-NO" sz="3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we have very different points of view?</a:t>
            </a:r>
            <a:endParaRPr kumimoji="0" lang="nb-NO" altLang="nb-NO"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b-NO" altLang="nb-N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2334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91AD49B-85EF-4EFC-8CB4-75F2AB68689E}"/>
              </a:ext>
            </a:extLst>
          </p:cNvPr>
          <p:cNvSpPr>
            <a:spLocks noGrp="1"/>
          </p:cNvSpPr>
          <p:nvPr>
            <p:ph type="title"/>
          </p:nvPr>
        </p:nvSpPr>
        <p:spPr/>
        <p:txBody>
          <a:bodyPr/>
          <a:lstStyle/>
          <a:p>
            <a:r>
              <a:rPr lang="en-GB" dirty="0"/>
              <a:t>STEP: A collaborative and knowledge-building project</a:t>
            </a:r>
          </a:p>
        </p:txBody>
      </p:sp>
      <p:sp>
        <p:nvSpPr>
          <p:cNvPr id="3" name="Plassholder for innhold 2">
            <a:extLst>
              <a:ext uri="{FF2B5EF4-FFF2-40B4-BE49-F238E27FC236}">
                <a16:creationId xmlns:a16="http://schemas.microsoft.com/office/drawing/2014/main" id="{E59F0672-9991-402F-971F-573F63D0F883}"/>
              </a:ext>
            </a:extLst>
          </p:cNvPr>
          <p:cNvSpPr>
            <a:spLocks noGrp="1"/>
          </p:cNvSpPr>
          <p:nvPr>
            <p:ph idx="1"/>
          </p:nvPr>
        </p:nvSpPr>
        <p:spPr/>
        <p:txBody>
          <a:bodyPr>
            <a:normAutofit/>
          </a:bodyPr>
          <a:lstStyle/>
          <a:p>
            <a:pPr marL="0" indent="0">
              <a:buNone/>
            </a:pPr>
            <a:endParaRPr lang="en-US" dirty="0"/>
          </a:p>
          <a:p>
            <a:r>
              <a:rPr lang="en-US" sz="3600" dirty="0"/>
              <a:t>One of the novelties of STEP is the unique collaboration between researchers and stakeholders, the combination of research- and experienced based knowledge and the knowledge of policymaking in Norway and internationally. </a:t>
            </a:r>
          </a:p>
        </p:txBody>
      </p:sp>
    </p:spTree>
    <p:extLst>
      <p:ext uri="{BB962C8B-B14F-4D97-AF65-F5344CB8AC3E}">
        <p14:creationId xmlns:p14="http://schemas.microsoft.com/office/powerpoint/2010/main" val="3794713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4385029-A7EE-8D2B-4DF5-34C522E0C8C6}"/>
              </a:ext>
            </a:extLst>
          </p:cNvPr>
          <p:cNvSpPr>
            <a:spLocks noGrp="1"/>
          </p:cNvSpPr>
          <p:nvPr>
            <p:ph type="title"/>
          </p:nvPr>
        </p:nvSpPr>
        <p:spPr/>
        <p:txBody>
          <a:bodyPr/>
          <a:lstStyle/>
          <a:p>
            <a:r>
              <a:rPr lang="nb-NO" dirty="0"/>
              <a:t>The partners </a:t>
            </a:r>
            <a:r>
              <a:rPr lang="nb-NO" dirty="0" err="1"/>
              <a:t>are</a:t>
            </a:r>
            <a:r>
              <a:rPr lang="nb-NO" dirty="0"/>
              <a:t>:</a:t>
            </a:r>
          </a:p>
        </p:txBody>
      </p:sp>
      <p:sp>
        <p:nvSpPr>
          <p:cNvPr id="3" name="Plassholder for innhold 2">
            <a:extLst>
              <a:ext uri="{FF2B5EF4-FFF2-40B4-BE49-F238E27FC236}">
                <a16:creationId xmlns:a16="http://schemas.microsoft.com/office/drawing/2014/main" id="{764FC295-EDB7-F9C8-66E0-83E0B6BABA11}"/>
              </a:ext>
            </a:extLst>
          </p:cNvPr>
          <p:cNvSpPr>
            <a:spLocks noGrp="1"/>
          </p:cNvSpPr>
          <p:nvPr>
            <p:ph idx="1"/>
          </p:nvPr>
        </p:nvSpPr>
        <p:spPr/>
        <p:txBody>
          <a:bodyPr/>
          <a:lstStyle/>
          <a:p>
            <a:r>
              <a:rPr lang="nb-NO" dirty="0" err="1"/>
              <a:t>Researchers</a:t>
            </a:r>
            <a:r>
              <a:rPr lang="nb-NO" dirty="0"/>
              <a:t> from </a:t>
            </a:r>
            <a:r>
              <a:rPr lang="nb-NO" dirty="0" err="1"/>
              <a:t>University</a:t>
            </a:r>
            <a:r>
              <a:rPr lang="nb-NO" dirty="0"/>
              <a:t> </a:t>
            </a:r>
            <a:r>
              <a:rPr lang="nb-NO" dirty="0" err="1"/>
              <a:t>of</a:t>
            </a:r>
            <a:r>
              <a:rPr lang="nb-NO" dirty="0"/>
              <a:t> South-</a:t>
            </a:r>
            <a:r>
              <a:rPr lang="nb-NO" dirty="0" err="1"/>
              <a:t>Eastern</a:t>
            </a:r>
            <a:r>
              <a:rPr lang="nb-NO" dirty="0"/>
              <a:t> Norway (USN)</a:t>
            </a:r>
          </a:p>
          <a:p>
            <a:r>
              <a:rPr lang="nb-NO" dirty="0" err="1"/>
              <a:t>Researchers</a:t>
            </a:r>
            <a:r>
              <a:rPr lang="nb-NO" dirty="0"/>
              <a:t> from Norwegian </a:t>
            </a:r>
            <a:r>
              <a:rPr lang="nb-NO" dirty="0" err="1"/>
              <a:t>artick</a:t>
            </a:r>
            <a:r>
              <a:rPr lang="nb-NO" dirty="0"/>
              <a:t> </a:t>
            </a:r>
            <a:r>
              <a:rPr lang="nb-NO" dirty="0" err="1"/>
              <a:t>university</a:t>
            </a:r>
            <a:r>
              <a:rPr lang="nb-NO" dirty="0"/>
              <a:t>: </a:t>
            </a:r>
            <a:r>
              <a:rPr lang="nb-NO" dirty="0" err="1"/>
              <a:t>University</a:t>
            </a:r>
            <a:r>
              <a:rPr lang="nb-NO" dirty="0"/>
              <a:t> </a:t>
            </a:r>
            <a:r>
              <a:rPr lang="nb-NO" dirty="0" err="1"/>
              <a:t>of</a:t>
            </a:r>
            <a:r>
              <a:rPr lang="nb-NO" dirty="0"/>
              <a:t> Tromsø (UiT)</a:t>
            </a:r>
          </a:p>
          <a:p>
            <a:pPr marL="0" indent="0">
              <a:buNone/>
            </a:pPr>
            <a:r>
              <a:rPr lang="nb-NO" dirty="0"/>
              <a:t>Partners from </a:t>
            </a:r>
            <a:r>
              <a:rPr lang="nb-NO" dirty="0" err="1"/>
              <a:t>these</a:t>
            </a:r>
            <a:r>
              <a:rPr lang="nb-NO" dirty="0"/>
              <a:t> </a:t>
            </a:r>
            <a:r>
              <a:rPr lang="nb-NO" dirty="0" err="1"/>
              <a:t>organisations</a:t>
            </a:r>
            <a:r>
              <a:rPr lang="nb-NO" dirty="0"/>
              <a:t>:</a:t>
            </a:r>
          </a:p>
          <a:p>
            <a:r>
              <a:rPr lang="nb-NO" dirty="0"/>
              <a:t>The Norwegian Association </a:t>
            </a:r>
            <a:r>
              <a:rPr lang="nb-NO" dirty="0" err="1"/>
              <a:t>of</a:t>
            </a:r>
            <a:r>
              <a:rPr lang="nb-NO" dirty="0"/>
              <a:t> </a:t>
            </a:r>
            <a:r>
              <a:rPr lang="nb-NO" dirty="0" err="1"/>
              <a:t>Local</a:t>
            </a:r>
            <a:r>
              <a:rPr lang="nb-NO" dirty="0"/>
              <a:t> and Regional </a:t>
            </a:r>
            <a:r>
              <a:rPr lang="nb-NO" dirty="0" err="1"/>
              <a:t>Authorities</a:t>
            </a:r>
            <a:r>
              <a:rPr lang="nb-NO" dirty="0"/>
              <a:t> (KS)</a:t>
            </a:r>
          </a:p>
          <a:p>
            <a:r>
              <a:rPr lang="nb-NO" dirty="0"/>
              <a:t>Union </a:t>
            </a:r>
            <a:r>
              <a:rPr lang="nb-NO" dirty="0" err="1"/>
              <a:t>of</a:t>
            </a:r>
            <a:r>
              <a:rPr lang="nb-NO" dirty="0"/>
              <a:t> </a:t>
            </a:r>
            <a:r>
              <a:rPr lang="nb-NO" dirty="0" err="1"/>
              <a:t>Education</a:t>
            </a:r>
            <a:r>
              <a:rPr lang="nb-NO" dirty="0"/>
              <a:t> Norway (UEN) </a:t>
            </a:r>
          </a:p>
          <a:p>
            <a:r>
              <a:rPr lang="nb-NO" dirty="0"/>
              <a:t>Norwegian </a:t>
            </a:r>
            <a:r>
              <a:rPr lang="nb-NO" dirty="0" err="1"/>
              <a:t>Teacher</a:t>
            </a:r>
            <a:r>
              <a:rPr lang="nb-NO" dirty="0"/>
              <a:t> Student Union </a:t>
            </a:r>
          </a:p>
          <a:p>
            <a:pPr marL="0" indent="0">
              <a:buNone/>
            </a:pPr>
            <a:endParaRPr lang="nb-NO" dirty="0"/>
          </a:p>
        </p:txBody>
      </p:sp>
    </p:spTree>
    <p:extLst>
      <p:ext uri="{BB962C8B-B14F-4D97-AF65-F5344CB8AC3E}">
        <p14:creationId xmlns:p14="http://schemas.microsoft.com/office/powerpoint/2010/main" val="2043175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83D1BDD-926D-48AA-8D3A-C3D9BCEBB6A5}"/>
              </a:ext>
            </a:extLst>
          </p:cNvPr>
          <p:cNvSpPr>
            <a:spLocks noGrp="1"/>
          </p:cNvSpPr>
          <p:nvPr>
            <p:ph type="title"/>
          </p:nvPr>
        </p:nvSpPr>
        <p:spPr/>
        <p:txBody>
          <a:bodyPr/>
          <a:lstStyle/>
          <a:p>
            <a:r>
              <a:rPr lang="nb-NO" dirty="0" err="1"/>
              <a:t>Primary</a:t>
            </a:r>
            <a:r>
              <a:rPr lang="nb-NO" dirty="0"/>
              <a:t> </a:t>
            </a:r>
            <a:r>
              <a:rPr lang="nb-NO" dirty="0" err="1"/>
              <a:t>object</a:t>
            </a:r>
            <a:endParaRPr lang="nb-NO" dirty="0"/>
          </a:p>
        </p:txBody>
      </p:sp>
      <p:sp>
        <p:nvSpPr>
          <p:cNvPr id="3" name="Plassholder for innhold 2">
            <a:extLst>
              <a:ext uri="{FF2B5EF4-FFF2-40B4-BE49-F238E27FC236}">
                <a16:creationId xmlns:a16="http://schemas.microsoft.com/office/drawing/2014/main" id="{A0D26A63-E70A-41E0-8F0B-1AC26DC6BCA2}"/>
              </a:ext>
            </a:extLst>
          </p:cNvPr>
          <p:cNvSpPr>
            <a:spLocks noGrp="1"/>
          </p:cNvSpPr>
          <p:nvPr>
            <p:ph idx="1"/>
          </p:nvPr>
        </p:nvSpPr>
        <p:spPr/>
        <p:txBody>
          <a:bodyPr/>
          <a:lstStyle/>
          <a:p>
            <a:pPr marL="0" indent="0">
              <a:buNone/>
            </a:pPr>
            <a:r>
              <a:rPr lang="en-US" dirty="0"/>
              <a:t>Based on collaboration, STEP will develop research- and experience-based knowledge on transition from Master Initial Teacher Education (M-ITE) into the teacher profession in order to influence the further development, implementation and institutionalization of the Norwegian national framework for mentoring Newly Qualified Teachers (NQTs) as a coherent induction and mentoring system for individual and collective learning for M-NQTs and for mutual learning in schools. </a:t>
            </a:r>
            <a:endParaRPr lang="nb-NO" dirty="0"/>
          </a:p>
        </p:txBody>
      </p:sp>
    </p:spTree>
    <p:extLst>
      <p:ext uri="{BB962C8B-B14F-4D97-AF65-F5344CB8AC3E}">
        <p14:creationId xmlns:p14="http://schemas.microsoft.com/office/powerpoint/2010/main" val="2216747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D833C94-A6E4-D9F0-871C-1B9821AAD5C0}"/>
              </a:ext>
            </a:extLst>
          </p:cNvPr>
          <p:cNvSpPr>
            <a:spLocks noGrp="1"/>
          </p:cNvSpPr>
          <p:nvPr>
            <p:ph type="title"/>
          </p:nvPr>
        </p:nvSpPr>
        <p:spPr>
          <a:xfrm>
            <a:off x="300038" y="369622"/>
            <a:ext cx="10369549" cy="832645"/>
          </a:xfrm>
        </p:spPr>
        <p:txBody>
          <a:bodyPr/>
          <a:lstStyle/>
          <a:p>
            <a:r>
              <a:rPr lang="nb-NO" dirty="0"/>
              <a:t>Research questions</a:t>
            </a:r>
          </a:p>
        </p:txBody>
      </p:sp>
      <p:sp>
        <p:nvSpPr>
          <p:cNvPr id="3" name="Plassholder for innhold 2">
            <a:extLst>
              <a:ext uri="{FF2B5EF4-FFF2-40B4-BE49-F238E27FC236}">
                <a16:creationId xmlns:a16="http://schemas.microsoft.com/office/drawing/2014/main" id="{90D34A5C-9D02-7949-23F5-8180EE921DC2}"/>
              </a:ext>
            </a:extLst>
          </p:cNvPr>
          <p:cNvSpPr>
            <a:spLocks noGrp="1"/>
          </p:cNvSpPr>
          <p:nvPr>
            <p:ph idx="1"/>
          </p:nvPr>
        </p:nvSpPr>
        <p:spPr>
          <a:xfrm>
            <a:off x="300038" y="1337733"/>
            <a:ext cx="10369549" cy="4861722"/>
          </a:xfrm>
        </p:spPr>
        <p:txBody>
          <a:bodyPr>
            <a:normAutofit/>
          </a:bodyPr>
          <a:lstStyle/>
          <a:p>
            <a:pPr algn="l">
              <a:buFont typeface="Arial" panose="020B0604020202020204" pitchFamily="34" charset="0"/>
              <a:buChar char="•"/>
            </a:pPr>
            <a:r>
              <a:rPr lang="en-US" b="0" i="0" dirty="0">
                <a:solidFill>
                  <a:srgbClr val="252525"/>
                </a:solidFill>
                <a:effectLst/>
                <a:latin typeface="Open Sans" panose="020B0606030504020204" pitchFamily="34" charset="0"/>
              </a:rPr>
              <a:t>what expectations do students and their future colleagues, school leaders and owners have for the newly qualified teachers' mastery of the challenges they face in school?</a:t>
            </a:r>
          </a:p>
          <a:p>
            <a:pPr algn="l">
              <a:buFont typeface="Arial" panose="020B0604020202020204" pitchFamily="34" charset="0"/>
              <a:buChar char="•"/>
            </a:pPr>
            <a:r>
              <a:rPr lang="en-US" b="0" i="0" dirty="0">
                <a:solidFill>
                  <a:srgbClr val="252525"/>
                </a:solidFill>
                <a:effectLst/>
                <a:latin typeface="Open Sans" panose="020B0606030504020204" pitchFamily="34" charset="0"/>
              </a:rPr>
              <a:t>how the graduates' professional competence and insight into research valued and used in school?</a:t>
            </a:r>
          </a:p>
          <a:p>
            <a:pPr algn="l">
              <a:buFont typeface="Arial" panose="020B0604020202020204" pitchFamily="34" charset="0"/>
              <a:buChar char="•"/>
            </a:pPr>
            <a:r>
              <a:rPr lang="en-US" b="0" i="0" dirty="0">
                <a:solidFill>
                  <a:srgbClr val="252525"/>
                </a:solidFill>
                <a:effectLst/>
                <a:latin typeface="Open Sans" panose="020B0606030504020204" pitchFamily="34" charset="0"/>
              </a:rPr>
              <a:t>what measures can help retain graduates in the profession and be part of a comprehensive strategy for career development and competence enhancement in schools?</a:t>
            </a:r>
          </a:p>
          <a:p>
            <a:pPr algn="l">
              <a:buFont typeface="Arial" panose="020B0604020202020204" pitchFamily="34" charset="0"/>
              <a:buChar char="•"/>
            </a:pPr>
            <a:r>
              <a:rPr lang="en-US" b="0" i="0" dirty="0">
                <a:solidFill>
                  <a:srgbClr val="252525"/>
                </a:solidFill>
                <a:effectLst/>
                <a:latin typeface="Open Sans" panose="020B0606030504020204" pitchFamily="34" charset="0"/>
              </a:rPr>
              <a:t>how research-based knowledge can contribute to developing the national framework for mentoring newly qualified teachers.</a:t>
            </a:r>
          </a:p>
          <a:p>
            <a:endParaRPr lang="nb-NO" dirty="0"/>
          </a:p>
        </p:txBody>
      </p:sp>
    </p:spTree>
    <p:extLst>
      <p:ext uri="{BB962C8B-B14F-4D97-AF65-F5344CB8AC3E}">
        <p14:creationId xmlns:p14="http://schemas.microsoft.com/office/powerpoint/2010/main" val="371513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67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600F359-3079-C581-186D-C9D8D9E208D3}"/>
              </a:ext>
            </a:extLst>
          </p:cNvPr>
          <p:cNvSpPr>
            <a:spLocks noGrp="1"/>
          </p:cNvSpPr>
          <p:nvPr>
            <p:ph type="ctrTitle"/>
          </p:nvPr>
        </p:nvSpPr>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sz="4000" b="1" dirty="0"/>
              <a:t>(Dis)Engaging teacher students in constative, critical and constructive research during teaching education </a:t>
            </a:r>
            <a:br>
              <a:rPr lang="en-US" dirty="0"/>
            </a:br>
            <a:endParaRPr lang="nb-NO" dirty="0"/>
          </a:p>
        </p:txBody>
      </p:sp>
      <p:sp>
        <p:nvSpPr>
          <p:cNvPr id="3" name="Undertittel 2">
            <a:extLst>
              <a:ext uri="{FF2B5EF4-FFF2-40B4-BE49-F238E27FC236}">
                <a16:creationId xmlns:a16="http://schemas.microsoft.com/office/drawing/2014/main" id="{BB802A83-E194-9D9A-9C3F-88A5A01EC41F}"/>
              </a:ext>
            </a:extLst>
          </p:cNvPr>
          <p:cNvSpPr>
            <a:spLocks noGrp="1"/>
          </p:cNvSpPr>
          <p:nvPr>
            <p:ph type="subTitle" idx="1"/>
          </p:nvPr>
        </p:nvSpPr>
        <p:spPr/>
        <p:txBody>
          <a:bodyPr/>
          <a:lstStyle/>
          <a:p>
            <a:r>
              <a:rPr lang="en-US" dirty="0"/>
              <a:t>Yngve Antonsen, Marit Ulvik, Ove Gunnar Drageset, Knut Rune Olsen, Finn Rudolf Hjardemaal, Kari-Anne Sæther, Auli Toom.</a:t>
            </a:r>
            <a:endParaRPr lang="nb-NO" dirty="0"/>
          </a:p>
        </p:txBody>
      </p:sp>
    </p:spTree>
    <p:extLst>
      <p:ext uri="{BB962C8B-B14F-4D97-AF65-F5344CB8AC3E}">
        <p14:creationId xmlns:p14="http://schemas.microsoft.com/office/powerpoint/2010/main" val="1543984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C067123-69EE-D4F4-C541-8108CD9EAE6F}"/>
              </a:ext>
            </a:extLst>
          </p:cNvPr>
          <p:cNvSpPr>
            <a:spLocks noGrp="1"/>
          </p:cNvSpPr>
          <p:nvPr>
            <p:ph type="title"/>
          </p:nvPr>
        </p:nvSpPr>
        <p:spPr/>
        <p:txBody>
          <a:bodyPr>
            <a:normAutofit fontScale="90000"/>
          </a:bodyPr>
          <a:lstStyle/>
          <a:p>
            <a:br>
              <a:rPr lang="nb-NO" dirty="0"/>
            </a:br>
            <a:br>
              <a:rPr lang="nb-NO" dirty="0"/>
            </a:br>
            <a:br>
              <a:rPr lang="nb-NO" dirty="0"/>
            </a:br>
            <a:br>
              <a:rPr lang="nb-NO" dirty="0"/>
            </a:br>
            <a:br>
              <a:rPr lang="nb-NO" dirty="0"/>
            </a:br>
            <a:br>
              <a:rPr lang="nb-NO" dirty="0"/>
            </a:br>
            <a:br>
              <a:rPr lang="nb-NO" dirty="0"/>
            </a:br>
            <a:br>
              <a:rPr lang="nb-NO" dirty="0"/>
            </a:br>
            <a:br>
              <a:rPr lang="nb-NO" dirty="0"/>
            </a:br>
            <a:br>
              <a:rPr lang="nb-NO" dirty="0"/>
            </a:br>
            <a:r>
              <a:rPr lang="nb-NO" dirty="0"/>
              <a:t>Master-</a:t>
            </a:r>
            <a:r>
              <a:rPr lang="nb-NO" dirty="0" err="1"/>
              <a:t>based</a:t>
            </a:r>
            <a:r>
              <a:rPr lang="nb-NO" dirty="0"/>
              <a:t> </a:t>
            </a:r>
            <a:r>
              <a:rPr lang="nb-NO" dirty="0" err="1"/>
              <a:t>teacher</a:t>
            </a:r>
            <a:r>
              <a:rPr lang="nb-NO" dirty="0"/>
              <a:t> </a:t>
            </a:r>
            <a:r>
              <a:rPr lang="nb-NO" dirty="0" err="1"/>
              <a:t>education</a:t>
            </a:r>
            <a:r>
              <a:rPr lang="nb-NO" dirty="0"/>
              <a:t> – Finland and Norway</a:t>
            </a:r>
          </a:p>
        </p:txBody>
      </p:sp>
      <p:sp>
        <p:nvSpPr>
          <p:cNvPr id="3" name="Plassholder for innhold 2">
            <a:extLst>
              <a:ext uri="{FF2B5EF4-FFF2-40B4-BE49-F238E27FC236}">
                <a16:creationId xmlns:a16="http://schemas.microsoft.com/office/drawing/2014/main" id="{04F9FFB1-8406-4EDA-4C3A-B9F37C22077A}"/>
              </a:ext>
            </a:extLst>
          </p:cNvPr>
          <p:cNvSpPr>
            <a:spLocks noGrp="1"/>
          </p:cNvSpPr>
          <p:nvPr>
            <p:ph idx="1"/>
          </p:nvPr>
        </p:nvSpPr>
        <p:spPr>
          <a:xfrm>
            <a:off x="300039" y="1843355"/>
            <a:ext cx="6834292" cy="4356100"/>
          </a:xfrm>
        </p:spPr>
        <p:txBody>
          <a:bodyPr/>
          <a:lstStyle/>
          <a:p>
            <a:r>
              <a:rPr lang="nb-NO" dirty="0"/>
              <a:t>Analysis of master </a:t>
            </a:r>
            <a:r>
              <a:rPr lang="nb-NO" dirty="0" err="1"/>
              <a:t>thesis</a:t>
            </a:r>
            <a:r>
              <a:rPr lang="nb-NO" dirty="0"/>
              <a:t> in Norway and Finland reveal intensive </a:t>
            </a:r>
            <a:r>
              <a:rPr lang="nb-NO" dirty="0" err="1"/>
              <a:t>use</a:t>
            </a:r>
            <a:r>
              <a:rPr lang="nb-NO" dirty="0"/>
              <a:t> of </a:t>
            </a:r>
            <a:r>
              <a:rPr lang="nb-NO" dirty="0" err="1"/>
              <a:t>interview</a:t>
            </a:r>
            <a:r>
              <a:rPr lang="nb-NO" dirty="0"/>
              <a:t> studies (Sæther et al., 2022, Eklund,2019)</a:t>
            </a:r>
          </a:p>
          <a:p>
            <a:r>
              <a:rPr lang="nb-NO" dirty="0"/>
              <a:t>STEP – </a:t>
            </a:r>
            <a:r>
              <a:rPr lang="nb-NO" dirty="0" err="1"/>
              <a:t>shock</a:t>
            </a:r>
            <a:r>
              <a:rPr lang="nb-NO" dirty="0"/>
              <a:t>: Norwegian </a:t>
            </a:r>
            <a:r>
              <a:rPr lang="nb-NO" dirty="0" err="1"/>
              <a:t>teacher</a:t>
            </a:r>
            <a:r>
              <a:rPr lang="nb-NO" dirty="0"/>
              <a:t> students negative to </a:t>
            </a:r>
            <a:r>
              <a:rPr lang="nb-NO" dirty="0" err="1"/>
              <a:t>their</a:t>
            </a:r>
            <a:r>
              <a:rPr lang="nb-NO" dirty="0"/>
              <a:t> </a:t>
            </a:r>
            <a:r>
              <a:rPr lang="nb-NO" dirty="0" err="1"/>
              <a:t>education</a:t>
            </a:r>
            <a:r>
              <a:rPr lang="nb-NO" dirty="0"/>
              <a:t> – not relevant for </a:t>
            </a:r>
            <a:r>
              <a:rPr lang="nb-NO" dirty="0" err="1"/>
              <a:t>practice</a:t>
            </a:r>
            <a:r>
              <a:rPr lang="nb-NO" dirty="0"/>
              <a:t> </a:t>
            </a:r>
          </a:p>
        </p:txBody>
      </p:sp>
      <p:pic>
        <p:nvPicPr>
          <p:cNvPr id="4" name="Bilde 3">
            <a:extLst>
              <a:ext uri="{FF2B5EF4-FFF2-40B4-BE49-F238E27FC236}">
                <a16:creationId xmlns:a16="http://schemas.microsoft.com/office/drawing/2014/main" id="{7C2E0893-8D8A-FCF3-79D9-DF447D15D258}"/>
              </a:ext>
            </a:extLst>
          </p:cNvPr>
          <p:cNvPicPr>
            <a:picLocks noChangeAspect="1"/>
          </p:cNvPicPr>
          <p:nvPr/>
        </p:nvPicPr>
        <p:blipFill>
          <a:blip r:embed="rId3"/>
          <a:stretch>
            <a:fillRect/>
          </a:stretch>
        </p:blipFill>
        <p:spPr>
          <a:xfrm>
            <a:off x="7045817" y="1734165"/>
            <a:ext cx="4310246" cy="3389670"/>
          </a:xfrm>
          <a:prstGeom prst="rect">
            <a:avLst/>
          </a:prstGeom>
        </p:spPr>
      </p:pic>
    </p:spTree>
    <p:extLst>
      <p:ext uri="{BB962C8B-B14F-4D97-AF65-F5344CB8AC3E}">
        <p14:creationId xmlns:p14="http://schemas.microsoft.com/office/powerpoint/2010/main" val="1796756384"/>
      </p:ext>
    </p:extLst>
  </p:cSld>
  <p:clrMapOvr>
    <a:masterClrMapping/>
  </p:clrMapOvr>
</p:sld>
</file>

<file path=ppt/theme/theme1.xml><?xml version="1.0" encoding="utf-8"?>
<a:theme xmlns:a="http://schemas.openxmlformats.org/drawingml/2006/main" name="Ny Som Lærer PP-Mal">
  <a:themeElements>
    <a:clrScheme name="Ny Som Lærer - Farger">
      <a:dk1>
        <a:sysClr val="windowText" lastClr="000000"/>
      </a:dk1>
      <a:lt1>
        <a:sysClr val="window" lastClr="FFFFFF"/>
      </a:lt1>
      <a:dk2>
        <a:srgbClr val="44546A"/>
      </a:dk2>
      <a:lt2>
        <a:srgbClr val="E7E6E6"/>
      </a:lt2>
      <a:accent1>
        <a:srgbClr val="003087"/>
      </a:accent1>
      <a:accent2>
        <a:srgbClr val="0072CE"/>
      </a:accent2>
      <a:accent3>
        <a:srgbClr val="C8102E"/>
      </a:accent3>
      <a:accent4>
        <a:srgbClr val="FFCE00"/>
      </a:accent4>
      <a:accent5>
        <a:srgbClr val="000000"/>
      </a:accent5>
      <a:accent6>
        <a:srgbClr val="DA291C"/>
      </a:accent6>
      <a:hlink>
        <a:srgbClr val="0563C1"/>
      </a:hlink>
      <a:folHlink>
        <a:srgbClr val="954F72"/>
      </a:folHlink>
    </a:clrScheme>
    <a:fontScheme name="Egendefinert 1">
      <a:majorFont>
        <a:latin typeface="Century Gothic"/>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y Som Lærer PP-Mal" id="{134C10D2-75FA-4D16-B8A5-5146B6F5A7D9}" vid="{76232387-924C-43AB-94BC-4B05EF14F00C}"/>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C7C6527469269F419421EDF683DE3D9D" ma:contentTypeVersion="22" ma:contentTypeDescription="Opprett et nytt dokument." ma:contentTypeScope="" ma:versionID="2c5e1dd336fda8515745cd1f6e9df63b">
  <xsd:schema xmlns:xsd="http://www.w3.org/2001/XMLSchema" xmlns:xs="http://www.w3.org/2001/XMLSchema" xmlns:p="http://schemas.microsoft.com/office/2006/metadata/properties" xmlns:ns2="259a98f8-1ce3-49f1-aa34-f69fd2bc73c3" xmlns:ns3="fc7a3b0f-b31b-434e-97a8-e8a49af949fc" targetNamespace="http://schemas.microsoft.com/office/2006/metadata/properties" ma:root="true" ma:fieldsID="51f750f09c56f0dd7409857de4344121" ns2:_="" ns3:_="">
    <xsd:import namespace="259a98f8-1ce3-49f1-aa34-f69fd2bc73c3"/>
    <xsd:import namespace="fc7a3b0f-b31b-434e-97a8-e8a49af949f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NotebookType" minOccurs="0"/>
                <xsd:element ref="ns2:FolderType" minOccurs="0"/>
                <xsd:element ref="ns2:CultureName" minOccurs="0"/>
                <xsd:element ref="ns2:AppVersion" minOccurs="0"/>
                <xsd:element ref="ns2:TeamsChannelId"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9a98f8-1ce3-49f1-aa34-f69fd2bc73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AutoTags" ma:index="20" nillable="true" ma:displayName="Tags" ma:internalName="MediaServiceAutoTags"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Bildemerkelapper" ma:readOnly="false" ma:fieldId="{5cf76f15-5ced-4ddc-b409-7134ff3c332f}" ma:taxonomyMulti="true" ma:sspId="7d912fff-f0be-4533-ba2b-d4ff65658f5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c7a3b0f-b31b-434e-97a8-e8a49af949fc" elementFormDefault="qualified">
    <xsd:import namespace="http://schemas.microsoft.com/office/2006/documentManagement/types"/>
    <xsd:import namespace="http://schemas.microsoft.com/office/infopath/2007/PartnerControls"/>
    <xsd:element name="SharedWithUsers" ma:index="17"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lingsdetaljer" ma:internalName="SharedWithDetails" ma:readOnly="true">
      <xsd:simpleType>
        <xsd:restriction base="dms:Note">
          <xsd:maxLength value="255"/>
        </xsd:restriction>
      </xsd:simpleType>
    </xsd:element>
    <xsd:element name="TaxCatchAll" ma:index="27" nillable="true" ma:displayName="Taxonomy Catch All Column" ma:hidden="true" ma:list="{0fcffc7f-11b5-4fd7-8d93-5c26007c611d}" ma:internalName="TaxCatchAll" ma:showField="CatchAllData" ma:web="fc7a3b0f-b31b-434e-97a8-e8a49af949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NotebookType xmlns="259a98f8-1ce3-49f1-aa34-f69fd2bc73c3" xsi:nil="true"/>
    <FolderType xmlns="259a98f8-1ce3-49f1-aa34-f69fd2bc73c3" xsi:nil="true"/>
    <AppVersion xmlns="259a98f8-1ce3-49f1-aa34-f69fd2bc73c3" xsi:nil="true"/>
    <TaxCatchAll xmlns="fc7a3b0f-b31b-434e-97a8-e8a49af949fc" xsi:nil="true"/>
    <TeamsChannelId xmlns="259a98f8-1ce3-49f1-aa34-f69fd2bc73c3" xsi:nil="true"/>
    <CultureName xmlns="259a98f8-1ce3-49f1-aa34-f69fd2bc73c3" xsi:nil="true"/>
    <lcf76f155ced4ddcb4097134ff3c332f xmlns="259a98f8-1ce3-49f1-aa34-f69fd2bc73c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6ACACCF-7490-4BD4-B6C1-CCB51FE1127A}">
  <ds:schemaRefs>
    <ds:schemaRef ds:uri="http://schemas.microsoft.com/sharepoint/v3/contenttype/forms"/>
  </ds:schemaRefs>
</ds:datastoreItem>
</file>

<file path=customXml/itemProps2.xml><?xml version="1.0" encoding="utf-8"?>
<ds:datastoreItem xmlns:ds="http://schemas.openxmlformats.org/officeDocument/2006/customXml" ds:itemID="{B7D4974B-967D-48B3-A315-B6C989D338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9a98f8-1ce3-49f1-aa34-f69fd2bc73c3"/>
    <ds:schemaRef ds:uri="fc7a3b0f-b31b-434e-97a8-e8a49af949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BFDE2B-06F2-4396-A3C2-E1A27A36D503}">
  <ds:schemaRefs>
    <ds:schemaRef ds:uri="259a98f8-1ce3-49f1-aa34-f69fd2bc73c3"/>
    <ds:schemaRef ds:uri="http://purl.org/dc/terms/"/>
    <ds:schemaRef ds:uri="http://schemas.microsoft.com/office/2006/documentManagement/types"/>
    <ds:schemaRef ds:uri="http://www.w3.org/XML/1998/namespac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fc7a3b0f-b31b-434e-97a8-e8a49af949fc"/>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Ny Som Lærer PP-Mal</Template>
  <TotalTime>451</TotalTime>
  <Words>3571</Words>
  <Application>Microsoft Office PowerPoint</Application>
  <PresentationFormat>Widescreen</PresentationFormat>
  <Paragraphs>224</Paragraphs>
  <Slides>27</Slides>
  <Notes>18</Notes>
  <HiddenSlides>0</HiddenSlides>
  <MMClips>0</MMClips>
  <ScaleCrop>false</ScaleCrop>
  <HeadingPairs>
    <vt:vector size="6" baseType="variant">
      <vt:variant>
        <vt:lpstr>Brukte skrifter</vt:lpstr>
      </vt:variant>
      <vt:variant>
        <vt:i4>6</vt:i4>
      </vt:variant>
      <vt:variant>
        <vt:lpstr>Tema</vt:lpstr>
      </vt:variant>
      <vt:variant>
        <vt:i4>1</vt:i4>
      </vt:variant>
      <vt:variant>
        <vt:lpstr>Lysbildetitler</vt:lpstr>
      </vt:variant>
      <vt:variant>
        <vt:i4>27</vt:i4>
      </vt:variant>
    </vt:vector>
  </HeadingPairs>
  <TitlesOfParts>
    <vt:vector size="34" baseType="lpstr">
      <vt:lpstr>Arial</vt:lpstr>
      <vt:lpstr>Arial</vt:lpstr>
      <vt:lpstr>Calibri</vt:lpstr>
      <vt:lpstr>Century Gothic</vt:lpstr>
      <vt:lpstr>Open Sans</vt:lpstr>
      <vt:lpstr>Times New Roman</vt:lpstr>
      <vt:lpstr>Ny Som Lærer PP-Mal</vt:lpstr>
      <vt:lpstr>NERA 2023 – STEP symposium</vt:lpstr>
      <vt:lpstr>Partnership for Sustainable Transition from Teacher Education to the Profession (STEP): Becoming a professional teacher</vt:lpstr>
      <vt:lpstr>STEP: A collaborative and knowledge-building project</vt:lpstr>
      <vt:lpstr>The partners are:</vt:lpstr>
      <vt:lpstr>Primary object</vt:lpstr>
      <vt:lpstr>Research questions</vt:lpstr>
      <vt:lpstr>PowerPoint-presentasjon</vt:lpstr>
      <vt:lpstr>                 (Dis)Engaging teacher students in constative, critical and constructive research during teaching education  </vt:lpstr>
      <vt:lpstr>          Master-based teacher education – Finland and Norway</vt:lpstr>
      <vt:lpstr>   Research that keeps teacher students «close to practice»</vt:lpstr>
      <vt:lpstr>Research literate teachers</vt:lpstr>
      <vt:lpstr>Research approaches (Kalleberg, 2009) </vt:lpstr>
      <vt:lpstr>Observation and interviews for understanding and interpretation</vt:lpstr>
      <vt:lpstr>Interviews</vt:lpstr>
      <vt:lpstr>Action research and lesson studies</vt:lpstr>
      <vt:lpstr>References</vt:lpstr>
      <vt:lpstr>PowerPoint-presentasjon</vt:lpstr>
      <vt:lpstr> Master`s education as a fundament for mutual learning</vt:lpstr>
      <vt:lpstr>Background, Context and Research Question</vt:lpstr>
      <vt:lpstr>Research methods</vt:lpstr>
      <vt:lpstr>Preliminary category 3: Skills of collaboration and mutual learning. </vt:lpstr>
      <vt:lpstr>Discussion: collaboration and mutual learning   </vt:lpstr>
      <vt:lpstr>References</vt:lpstr>
      <vt:lpstr>PowerPoint-presentasjon</vt:lpstr>
      <vt:lpstr>The partners in mentoring and induction</vt:lpstr>
      <vt:lpstr>Proposals from the committee:</vt:lpstr>
      <vt:lpstr> Why do we still choose to cooperate even though  we have very different points of view?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Svein Tråserud</dc:creator>
  <cp:lastModifiedBy>Eva Merete Bjerkholt</cp:lastModifiedBy>
  <cp:revision>15</cp:revision>
  <cp:lastPrinted>2021-08-21T13:40:51Z</cp:lastPrinted>
  <dcterms:created xsi:type="dcterms:W3CDTF">2021-03-22T19:06:31Z</dcterms:created>
  <dcterms:modified xsi:type="dcterms:W3CDTF">2024-01-26T16:30:50Z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0x010100C7C6527469269F419421EDF683DE3D9D</vt:lpwstr>
  </property>
  <property fmtid="{D5CDD505-2E9C-101B-9397-08002B2CF9AE}" pid="3" name="MediaServiceImageTags">
    <vt:lpwstr/>
  </property>
</Properties>
</file>